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70" r:id="rId3"/>
    <p:sldId id="263" r:id="rId4"/>
    <p:sldId id="264" r:id="rId5"/>
    <p:sldId id="269" r:id="rId6"/>
    <p:sldId id="257" r:id="rId7"/>
    <p:sldId id="278" r:id="rId8"/>
    <p:sldId id="277" r:id="rId9"/>
    <p:sldId id="280" r:id="rId10"/>
    <p:sldId id="275" r:id="rId11"/>
    <p:sldId id="279" r:id="rId12"/>
    <p:sldId id="268" r:id="rId13"/>
    <p:sldId id="267" r:id="rId14"/>
    <p:sldId id="274" r:id="rId15"/>
    <p:sldId id="273" r:id="rId16"/>
    <p:sldId id="266" r:id="rId17"/>
    <p:sldId id="258" r:id="rId18"/>
    <p:sldId id="259" r:id="rId19"/>
    <p:sldId id="276" r:id="rId20"/>
    <p:sldId id="262" r:id="rId21"/>
    <p:sldId id="271" r:id="rId22"/>
    <p:sldId id="284" r:id="rId23"/>
    <p:sldId id="272" r:id="rId24"/>
    <p:sldId id="281" r:id="rId25"/>
    <p:sldId id="282" r:id="rId26"/>
    <p:sldId id="283" r:id="rId27"/>
    <p:sldId id="26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33"/>
    <p:restoredTop sz="94659"/>
  </p:normalViewPr>
  <p:slideViewPr>
    <p:cSldViewPr snapToGrid="0" snapToObjects="1">
      <p:cViewPr varScale="1">
        <p:scale>
          <a:sx n="90" d="100"/>
          <a:sy n="90" d="100"/>
        </p:scale>
        <p:origin x="-576" y="-112"/>
      </p:cViewPr>
      <p:guideLst>
        <p:guide orient="horz" pos="2160"/>
        <p:guide pos="3840"/>
      </p:guideLst>
    </p:cSldViewPr>
  </p:slideViewPr>
  <p:outlineViewPr>
    <p:cViewPr>
      <p:scale>
        <a:sx n="33" d="100"/>
        <a:sy n="33" d="100"/>
      </p:scale>
      <p:origin x="0" y="-200"/>
    </p:cViewPr>
  </p:outlineViewPr>
  <p:notesTextViewPr>
    <p:cViewPr>
      <p:scale>
        <a:sx n="1" d="1"/>
        <a:sy n="1" d="1"/>
      </p:scale>
      <p:origin x="0" y="0"/>
    </p:cViewPr>
  </p:notesTextViewPr>
  <p:notesViewPr>
    <p:cSldViewPr snapToGrid="0" snapToObjects="1">
      <p:cViewPr varScale="1">
        <p:scale>
          <a:sx n="76" d="100"/>
          <a:sy n="76" d="100"/>
        </p:scale>
        <p:origin x="-3400"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tiff>
</file>

<file path=ppt/media/image10.jpg>
</file>

<file path=ppt/media/image11.jpg>
</file>

<file path=ppt/media/image12.tiff>
</file>

<file path=ppt/media/image13.jpg>
</file>

<file path=ppt/media/image14.jpg>
</file>

<file path=ppt/media/image15.jpg>
</file>

<file path=ppt/media/image16.jpg>
</file>

<file path=ppt/media/image17.tiff>
</file>

<file path=ppt/media/image18.jpg>
</file>

<file path=ppt/media/image19.jpg>
</file>

<file path=ppt/media/image2.png>
</file>

<file path=ppt/media/image20.jpg>
</file>

<file path=ppt/media/image21.png>
</file>

<file path=ppt/media/image22.jpg>
</file>

<file path=ppt/media/image23.jpg>
</file>

<file path=ppt/media/image24.jpg>
</file>

<file path=ppt/media/image3.png>
</file>

<file path=ppt/media/image4.jpg>
</file>

<file path=ppt/media/image5.jp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040C39-EBEA-9246-AB86-F2529C5C4510}" type="datetimeFigureOut">
              <a:rPr lang="en-US" smtClean="0"/>
              <a:t>18-03-09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1A9D30-598C-0B41-849B-6F8810DBFCDC}" type="slidenum">
              <a:rPr lang="en-US" smtClean="0"/>
              <a:t>‹#›</a:t>
            </a:fld>
            <a:endParaRPr lang="en-US"/>
          </a:p>
        </p:txBody>
      </p:sp>
    </p:spTree>
    <p:extLst>
      <p:ext uri="{BB962C8B-B14F-4D97-AF65-F5344CB8AC3E}">
        <p14:creationId xmlns:p14="http://schemas.microsoft.com/office/powerpoint/2010/main" val="41258749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91A9D30-598C-0B41-849B-6F8810DBFCDC}" type="slidenum">
              <a:rPr lang="en-US" smtClean="0"/>
              <a:t>4</a:t>
            </a:fld>
            <a:endParaRPr lang="en-US"/>
          </a:p>
        </p:txBody>
      </p:sp>
    </p:spTree>
    <p:extLst>
      <p:ext uri="{BB962C8B-B14F-4D97-AF65-F5344CB8AC3E}">
        <p14:creationId xmlns:p14="http://schemas.microsoft.com/office/powerpoint/2010/main" val="27975846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91A9D30-598C-0B41-849B-6F8810DBFCDC}" type="slidenum">
              <a:rPr lang="en-US" smtClean="0"/>
              <a:t>5</a:t>
            </a:fld>
            <a:endParaRPr lang="en-US"/>
          </a:p>
        </p:txBody>
      </p:sp>
    </p:spTree>
    <p:extLst>
      <p:ext uri="{BB962C8B-B14F-4D97-AF65-F5344CB8AC3E}">
        <p14:creationId xmlns:p14="http://schemas.microsoft.com/office/powerpoint/2010/main" val="12174748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91A9D30-598C-0B41-849B-6F8810DBFCDC}" type="slidenum">
              <a:rPr lang="en-US" smtClean="0"/>
              <a:t>23</a:t>
            </a:fld>
            <a:endParaRPr lang="en-US"/>
          </a:p>
        </p:txBody>
      </p:sp>
    </p:spTree>
    <p:extLst>
      <p:ext uri="{BB962C8B-B14F-4D97-AF65-F5344CB8AC3E}">
        <p14:creationId xmlns:p14="http://schemas.microsoft.com/office/powerpoint/2010/main" val="13389422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AA1288-C11A-034D-9400-630894FFD04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970847E-95A2-FD49-BC90-54CF76BBD1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252A9D55-633E-1F46-92A7-1FB66057E752}"/>
              </a:ext>
            </a:extLst>
          </p:cNvPr>
          <p:cNvSpPr>
            <a:spLocks noGrp="1"/>
          </p:cNvSpPr>
          <p:nvPr>
            <p:ph type="dt" sz="half" idx="10"/>
          </p:nvPr>
        </p:nvSpPr>
        <p:spPr/>
        <p:txBody>
          <a:bodyPr/>
          <a:lstStyle/>
          <a:p>
            <a:fld id="{6A4DDB7A-FD26-A149-A056-6FA3668252CB}" type="datetimeFigureOut">
              <a:rPr lang="en-US" smtClean="0"/>
              <a:t>18-03-09</a:t>
            </a:fld>
            <a:endParaRPr lang="en-US"/>
          </a:p>
        </p:txBody>
      </p:sp>
      <p:sp>
        <p:nvSpPr>
          <p:cNvPr id="5" name="Footer Placeholder 4">
            <a:extLst>
              <a:ext uri="{FF2B5EF4-FFF2-40B4-BE49-F238E27FC236}">
                <a16:creationId xmlns:a16="http://schemas.microsoft.com/office/drawing/2014/main" xmlns="" id="{07063A7A-BF7C-BC4C-AEF3-E8CC3F0B8C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B9B90CD-BC7D-304C-B5EF-1FB2A3F033C6}"/>
              </a:ext>
            </a:extLst>
          </p:cNvPr>
          <p:cNvSpPr>
            <a:spLocks noGrp="1"/>
          </p:cNvSpPr>
          <p:nvPr>
            <p:ph type="sldNum" sz="quarter" idx="12"/>
          </p:nvPr>
        </p:nvSpPr>
        <p:spPr/>
        <p:txBody>
          <a:bodyPr/>
          <a:lstStyle/>
          <a:p>
            <a:fld id="{E1EAE33E-E745-8844-AFCB-AB4B7C6300B7}" type="slidenum">
              <a:rPr lang="en-US" smtClean="0"/>
              <a:t>‹#›</a:t>
            </a:fld>
            <a:endParaRPr lang="en-US"/>
          </a:p>
        </p:txBody>
      </p:sp>
    </p:spTree>
    <p:extLst>
      <p:ext uri="{BB962C8B-B14F-4D97-AF65-F5344CB8AC3E}">
        <p14:creationId xmlns:p14="http://schemas.microsoft.com/office/powerpoint/2010/main" val="1699226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7C51772-8700-A148-A19D-0E68A19EA74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3FB7EC68-A64A-9A4E-A760-3E6C1128D20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302EA122-4075-6947-B170-69E066E36588}"/>
              </a:ext>
            </a:extLst>
          </p:cNvPr>
          <p:cNvSpPr>
            <a:spLocks noGrp="1"/>
          </p:cNvSpPr>
          <p:nvPr>
            <p:ph type="dt" sz="half" idx="10"/>
          </p:nvPr>
        </p:nvSpPr>
        <p:spPr/>
        <p:txBody>
          <a:bodyPr/>
          <a:lstStyle/>
          <a:p>
            <a:fld id="{6A4DDB7A-FD26-A149-A056-6FA3668252CB}" type="datetimeFigureOut">
              <a:rPr lang="en-US" smtClean="0"/>
              <a:t>18-03-09</a:t>
            </a:fld>
            <a:endParaRPr lang="en-US"/>
          </a:p>
        </p:txBody>
      </p:sp>
      <p:sp>
        <p:nvSpPr>
          <p:cNvPr id="5" name="Footer Placeholder 4">
            <a:extLst>
              <a:ext uri="{FF2B5EF4-FFF2-40B4-BE49-F238E27FC236}">
                <a16:creationId xmlns:a16="http://schemas.microsoft.com/office/drawing/2014/main" xmlns="" id="{FEFE99DB-A11D-F94E-A94A-95D9B5F983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17360EA-4AE6-A348-8737-899F4DAC5CD7}"/>
              </a:ext>
            </a:extLst>
          </p:cNvPr>
          <p:cNvSpPr>
            <a:spLocks noGrp="1"/>
          </p:cNvSpPr>
          <p:nvPr>
            <p:ph type="sldNum" sz="quarter" idx="12"/>
          </p:nvPr>
        </p:nvSpPr>
        <p:spPr/>
        <p:txBody>
          <a:bodyPr/>
          <a:lstStyle/>
          <a:p>
            <a:fld id="{E1EAE33E-E745-8844-AFCB-AB4B7C6300B7}" type="slidenum">
              <a:rPr lang="en-US" smtClean="0"/>
              <a:t>‹#›</a:t>
            </a:fld>
            <a:endParaRPr lang="en-US"/>
          </a:p>
        </p:txBody>
      </p:sp>
    </p:spTree>
    <p:extLst>
      <p:ext uri="{BB962C8B-B14F-4D97-AF65-F5344CB8AC3E}">
        <p14:creationId xmlns:p14="http://schemas.microsoft.com/office/powerpoint/2010/main" val="98698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DA37989F-8A18-1442-B02A-2044215D76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83922CBF-E661-3E47-9122-D069DF869FC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0EA18569-B88E-E14E-BD14-5DE910024949}"/>
              </a:ext>
            </a:extLst>
          </p:cNvPr>
          <p:cNvSpPr>
            <a:spLocks noGrp="1"/>
          </p:cNvSpPr>
          <p:nvPr>
            <p:ph type="dt" sz="half" idx="10"/>
          </p:nvPr>
        </p:nvSpPr>
        <p:spPr/>
        <p:txBody>
          <a:bodyPr/>
          <a:lstStyle/>
          <a:p>
            <a:fld id="{6A4DDB7A-FD26-A149-A056-6FA3668252CB}" type="datetimeFigureOut">
              <a:rPr lang="en-US" smtClean="0"/>
              <a:t>18-03-09</a:t>
            </a:fld>
            <a:endParaRPr lang="en-US"/>
          </a:p>
        </p:txBody>
      </p:sp>
      <p:sp>
        <p:nvSpPr>
          <p:cNvPr id="5" name="Footer Placeholder 4">
            <a:extLst>
              <a:ext uri="{FF2B5EF4-FFF2-40B4-BE49-F238E27FC236}">
                <a16:creationId xmlns:a16="http://schemas.microsoft.com/office/drawing/2014/main" xmlns="" id="{4A853DA1-4ABD-FC49-9EBE-2E862AE4CB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0128C10-D97A-534E-B4AE-E22E4334FF55}"/>
              </a:ext>
            </a:extLst>
          </p:cNvPr>
          <p:cNvSpPr>
            <a:spLocks noGrp="1"/>
          </p:cNvSpPr>
          <p:nvPr>
            <p:ph type="sldNum" sz="quarter" idx="12"/>
          </p:nvPr>
        </p:nvSpPr>
        <p:spPr/>
        <p:txBody>
          <a:bodyPr/>
          <a:lstStyle/>
          <a:p>
            <a:fld id="{E1EAE33E-E745-8844-AFCB-AB4B7C6300B7}" type="slidenum">
              <a:rPr lang="en-US" smtClean="0"/>
              <a:t>‹#›</a:t>
            </a:fld>
            <a:endParaRPr lang="en-US"/>
          </a:p>
        </p:txBody>
      </p:sp>
    </p:spTree>
    <p:extLst>
      <p:ext uri="{BB962C8B-B14F-4D97-AF65-F5344CB8AC3E}">
        <p14:creationId xmlns:p14="http://schemas.microsoft.com/office/powerpoint/2010/main" val="253426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673201A-4F61-564A-BB5C-5912865866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F55D7793-A112-F94A-AF36-36812FB361B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7F16936-17A9-CC42-B805-42EFA57D8CC4}"/>
              </a:ext>
            </a:extLst>
          </p:cNvPr>
          <p:cNvSpPr>
            <a:spLocks noGrp="1"/>
          </p:cNvSpPr>
          <p:nvPr>
            <p:ph type="dt" sz="half" idx="10"/>
          </p:nvPr>
        </p:nvSpPr>
        <p:spPr/>
        <p:txBody>
          <a:bodyPr/>
          <a:lstStyle/>
          <a:p>
            <a:fld id="{6A4DDB7A-FD26-A149-A056-6FA3668252CB}" type="datetimeFigureOut">
              <a:rPr lang="en-US" smtClean="0"/>
              <a:t>18-03-09</a:t>
            </a:fld>
            <a:endParaRPr lang="en-US"/>
          </a:p>
        </p:txBody>
      </p:sp>
      <p:sp>
        <p:nvSpPr>
          <p:cNvPr id="5" name="Footer Placeholder 4">
            <a:extLst>
              <a:ext uri="{FF2B5EF4-FFF2-40B4-BE49-F238E27FC236}">
                <a16:creationId xmlns:a16="http://schemas.microsoft.com/office/drawing/2014/main" xmlns="" id="{0380CE25-4376-2B42-ABFB-3313D226C4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A3A6B343-A6D7-B942-B94F-64353097B25B}"/>
              </a:ext>
            </a:extLst>
          </p:cNvPr>
          <p:cNvSpPr>
            <a:spLocks noGrp="1"/>
          </p:cNvSpPr>
          <p:nvPr>
            <p:ph type="sldNum" sz="quarter" idx="12"/>
          </p:nvPr>
        </p:nvSpPr>
        <p:spPr/>
        <p:txBody>
          <a:bodyPr/>
          <a:lstStyle/>
          <a:p>
            <a:fld id="{E1EAE33E-E745-8844-AFCB-AB4B7C6300B7}" type="slidenum">
              <a:rPr lang="en-US" smtClean="0"/>
              <a:t>‹#›</a:t>
            </a:fld>
            <a:endParaRPr lang="en-US"/>
          </a:p>
        </p:txBody>
      </p:sp>
    </p:spTree>
    <p:extLst>
      <p:ext uri="{BB962C8B-B14F-4D97-AF65-F5344CB8AC3E}">
        <p14:creationId xmlns:p14="http://schemas.microsoft.com/office/powerpoint/2010/main" val="23751178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96E3B95-E972-234D-9F2D-3F4673F657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1E1BE69E-1542-BE42-BE13-6CE6B8A115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C0C170A3-613A-7D4C-AEF2-15373B62C9F2}"/>
              </a:ext>
            </a:extLst>
          </p:cNvPr>
          <p:cNvSpPr>
            <a:spLocks noGrp="1"/>
          </p:cNvSpPr>
          <p:nvPr>
            <p:ph type="dt" sz="half" idx="10"/>
          </p:nvPr>
        </p:nvSpPr>
        <p:spPr/>
        <p:txBody>
          <a:bodyPr/>
          <a:lstStyle/>
          <a:p>
            <a:fld id="{6A4DDB7A-FD26-A149-A056-6FA3668252CB}" type="datetimeFigureOut">
              <a:rPr lang="en-US" smtClean="0"/>
              <a:t>18-03-09</a:t>
            </a:fld>
            <a:endParaRPr lang="en-US"/>
          </a:p>
        </p:txBody>
      </p:sp>
      <p:sp>
        <p:nvSpPr>
          <p:cNvPr id="5" name="Footer Placeholder 4">
            <a:extLst>
              <a:ext uri="{FF2B5EF4-FFF2-40B4-BE49-F238E27FC236}">
                <a16:creationId xmlns:a16="http://schemas.microsoft.com/office/drawing/2014/main" xmlns="" id="{BF75116F-4E3A-3840-960C-4E2BEAD0EB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B935035-58E9-EC43-B1CA-A8A6CDE7F3E7}"/>
              </a:ext>
            </a:extLst>
          </p:cNvPr>
          <p:cNvSpPr>
            <a:spLocks noGrp="1"/>
          </p:cNvSpPr>
          <p:nvPr>
            <p:ph type="sldNum" sz="quarter" idx="12"/>
          </p:nvPr>
        </p:nvSpPr>
        <p:spPr/>
        <p:txBody>
          <a:bodyPr/>
          <a:lstStyle/>
          <a:p>
            <a:fld id="{E1EAE33E-E745-8844-AFCB-AB4B7C6300B7}" type="slidenum">
              <a:rPr lang="en-US" smtClean="0"/>
              <a:t>‹#›</a:t>
            </a:fld>
            <a:endParaRPr lang="en-US"/>
          </a:p>
        </p:txBody>
      </p:sp>
    </p:spTree>
    <p:extLst>
      <p:ext uri="{BB962C8B-B14F-4D97-AF65-F5344CB8AC3E}">
        <p14:creationId xmlns:p14="http://schemas.microsoft.com/office/powerpoint/2010/main" val="14909196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BA4B89A-7855-DC43-A9F2-563BFEC365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B8E357AA-07A8-CC46-8C4E-061E90F211C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B3C907A6-5A9B-774A-9076-56BDB73A378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B51710E5-4277-7848-A995-99796213857B}"/>
              </a:ext>
            </a:extLst>
          </p:cNvPr>
          <p:cNvSpPr>
            <a:spLocks noGrp="1"/>
          </p:cNvSpPr>
          <p:nvPr>
            <p:ph type="dt" sz="half" idx="10"/>
          </p:nvPr>
        </p:nvSpPr>
        <p:spPr/>
        <p:txBody>
          <a:bodyPr/>
          <a:lstStyle/>
          <a:p>
            <a:fld id="{6A4DDB7A-FD26-A149-A056-6FA3668252CB}" type="datetimeFigureOut">
              <a:rPr lang="en-US" smtClean="0"/>
              <a:t>18-03-09</a:t>
            </a:fld>
            <a:endParaRPr lang="en-US"/>
          </a:p>
        </p:txBody>
      </p:sp>
      <p:sp>
        <p:nvSpPr>
          <p:cNvPr id="6" name="Footer Placeholder 5">
            <a:extLst>
              <a:ext uri="{FF2B5EF4-FFF2-40B4-BE49-F238E27FC236}">
                <a16:creationId xmlns:a16="http://schemas.microsoft.com/office/drawing/2014/main" xmlns="" id="{17E6718B-F9E5-DD42-99D9-9EC2616A48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E4D97CA3-6D51-084B-A007-0ADBBF18D057}"/>
              </a:ext>
            </a:extLst>
          </p:cNvPr>
          <p:cNvSpPr>
            <a:spLocks noGrp="1"/>
          </p:cNvSpPr>
          <p:nvPr>
            <p:ph type="sldNum" sz="quarter" idx="12"/>
          </p:nvPr>
        </p:nvSpPr>
        <p:spPr/>
        <p:txBody>
          <a:bodyPr/>
          <a:lstStyle/>
          <a:p>
            <a:fld id="{E1EAE33E-E745-8844-AFCB-AB4B7C6300B7}" type="slidenum">
              <a:rPr lang="en-US" smtClean="0"/>
              <a:t>‹#›</a:t>
            </a:fld>
            <a:endParaRPr lang="en-US"/>
          </a:p>
        </p:txBody>
      </p:sp>
    </p:spTree>
    <p:extLst>
      <p:ext uri="{BB962C8B-B14F-4D97-AF65-F5344CB8AC3E}">
        <p14:creationId xmlns:p14="http://schemas.microsoft.com/office/powerpoint/2010/main" val="2187966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3A5A12-1AC6-934E-9FC8-2C5BCC1D9C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84DEEC13-B2F5-4349-891D-6A60DA20AC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20D64EF7-5083-EB48-9468-C92A71E32E3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9C50612F-BA00-5D49-AA33-BDAF1E40B1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36A8ADF5-9B4A-C845-9B39-EBAF67E27EC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13DD0786-2111-0349-8CC6-06826FF49EF9}"/>
              </a:ext>
            </a:extLst>
          </p:cNvPr>
          <p:cNvSpPr>
            <a:spLocks noGrp="1"/>
          </p:cNvSpPr>
          <p:nvPr>
            <p:ph type="dt" sz="half" idx="10"/>
          </p:nvPr>
        </p:nvSpPr>
        <p:spPr/>
        <p:txBody>
          <a:bodyPr/>
          <a:lstStyle/>
          <a:p>
            <a:fld id="{6A4DDB7A-FD26-A149-A056-6FA3668252CB}" type="datetimeFigureOut">
              <a:rPr lang="en-US" smtClean="0"/>
              <a:t>18-03-09</a:t>
            </a:fld>
            <a:endParaRPr lang="en-US"/>
          </a:p>
        </p:txBody>
      </p:sp>
      <p:sp>
        <p:nvSpPr>
          <p:cNvPr id="8" name="Footer Placeholder 7">
            <a:extLst>
              <a:ext uri="{FF2B5EF4-FFF2-40B4-BE49-F238E27FC236}">
                <a16:creationId xmlns:a16="http://schemas.microsoft.com/office/drawing/2014/main" xmlns="" id="{D8106AD6-929A-8845-977B-6E7DE797221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922E0093-F56D-9D46-926B-525A1227B48C}"/>
              </a:ext>
            </a:extLst>
          </p:cNvPr>
          <p:cNvSpPr>
            <a:spLocks noGrp="1"/>
          </p:cNvSpPr>
          <p:nvPr>
            <p:ph type="sldNum" sz="quarter" idx="12"/>
          </p:nvPr>
        </p:nvSpPr>
        <p:spPr/>
        <p:txBody>
          <a:bodyPr/>
          <a:lstStyle/>
          <a:p>
            <a:fld id="{E1EAE33E-E745-8844-AFCB-AB4B7C6300B7}" type="slidenum">
              <a:rPr lang="en-US" smtClean="0"/>
              <a:t>‹#›</a:t>
            </a:fld>
            <a:endParaRPr lang="en-US"/>
          </a:p>
        </p:txBody>
      </p:sp>
    </p:spTree>
    <p:extLst>
      <p:ext uri="{BB962C8B-B14F-4D97-AF65-F5344CB8AC3E}">
        <p14:creationId xmlns:p14="http://schemas.microsoft.com/office/powerpoint/2010/main" val="22994558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70005C1-3681-6C46-BECB-CEC0DAB691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EB68C1A5-9129-7C46-B6E2-74ED99FE4E1E}"/>
              </a:ext>
            </a:extLst>
          </p:cNvPr>
          <p:cNvSpPr>
            <a:spLocks noGrp="1"/>
          </p:cNvSpPr>
          <p:nvPr>
            <p:ph type="dt" sz="half" idx="10"/>
          </p:nvPr>
        </p:nvSpPr>
        <p:spPr/>
        <p:txBody>
          <a:bodyPr/>
          <a:lstStyle/>
          <a:p>
            <a:fld id="{6A4DDB7A-FD26-A149-A056-6FA3668252CB}" type="datetimeFigureOut">
              <a:rPr lang="en-US" smtClean="0"/>
              <a:t>18-03-09</a:t>
            </a:fld>
            <a:endParaRPr lang="en-US"/>
          </a:p>
        </p:txBody>
      </p:sp>
      <p:sp>
        <p:nvSpPr>
          <p:cNvPr id="4" name="Footer Placeholder 3">
            <a:extLst>
              <a:ext uri="{FF2B5EF4-FFF2-40B4-BE49-F238E27FC236}">
                <a16:creationId xmlns:a16="http://schemas.microsoft.com/office/drawing/2014/main" xmlns="" id="{94DDCD77-663F-234F-8B2A-1CA0AB65BF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0BBB46C6-B83C-ED43-9F91-C81AED39F2F5}"/>
              </a:ext>
            </a:extLst>
          </p:cNvPr>
          <p:cNvSpPr>
            <a:spLocks noGrp="1"/>
          </p:cNvSpPr>
          <p:nvPr>
            <p:ph type="sldNum" sz="quarter" idx="12"/>
          </p:nvPr>
        </p:nvSpPr>
        <p:spPr/>
        <p:txBody>
          <a:bodyPr/>
          <a:lstStyle/>
          <a:p>
            <a:fld id="{E1EAE33E-E745-8844-AFCB-AB4B7C6300B7}" type="slidenum">
              <a:rPr lang="en-US" smtClean="0"/>
              <a:t>‹#›</a:t>
            </a:fld>
            <a:endParaRPr lang="en-US"/>
          </a:p>
        </p:txBody>
      </p:sp>
    </p:spTree>
    <p:extLst>
      <p:ext uri="{BB962C8B-B14F-4D97-AF65-F5344CB8AC3E}">
        <p14:creationId xmlns:p14="http://schemas.microsoft.com/office/powerpoint/2010/main" val="3845543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DE625C0-EEA9-7C40-AC05-0A655D3521C1}"/>
              </a:ext>
            </a:extLst>
          </p:cNvPr>
          <p:cNvSpPr>
            <a:spLocks noGrp="1"/>
          </p:cNvSpPr>
          <p:nvPr>
            <p:ph type="dt" sz="half" idx="10"/>
          </p:nvPr>
        </p:nvSpPr>
        <p:spPr/>
        <p:txBody>
          <a:bodyPr/>
          <a:lstStyle/>
          <a:p>
            <a:fld id="{6A4DDB7A-FD26-A149-A056-6FA3668252CB}" type="datetimeFigureOut">
              <a:rPr lang="en-US" smtClean="0"/>
              <a:t>18-03-09</a:t>
            </a:fld>
            <a:endParaRPr lang="en-US"/>
          </a:p>
        </p:txBody>
      </p:sp>
      <p:sp>
        <p:nvSpPr>
          <p:cNvPr id="3" name="Footer Placeholder 2">
            <a:extLst>
              <a:ext uri="{FF2B5EF4-FFF2-40B4-BE49-F238E27FC236}">
                <a16:creationId xmlns:a16="http://schemas.microsoft.com/office/drawing/2014/main" xmlns="" id="{981D11A7-C8DB-7D4A-A8DE-4BEAB629516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9B164375-6753-1740-B3BB-0E821CBC1CE9}"/>
              </a:ext>
            </a:extLst>
          </p:cNvPr>
          <p:cNvSpPr>
            <a:spLocks noGrp="1"/>
          </p:cNvSpPr>
          <p:nvPr>
            <p:ph type="sldNum" sz="quarter" idx="12"/>
          </p:nvPr>
        </p:nvSpPr>
        <p:spPr/>
        <p:txBody>
          <a:bodyPr/>
          <a:lstStyle/>
          <a:p>
            <a:fld id="{E1EAE33E-E745-8844-AFCB-AB4B7C6300B7}" type="slidenum">
              <a:rPr lang="en-US" smtClean="0"/>
              <a:t>‹#›</a:t>
            </a:fld>
            <a:endParaRPr lang="en-US"/>
          </a:p>
        </p:txBody>
      </p:sp>
    </p:spTree>
    <p:extLst>
      <p:ext uri="{BB962C8B-B14F-4D97-AF65-F5344CB8AC3E}">
        <p14:creationId xmlns:p14="http://schemas.microsoft.com/office/powerpoint/2010/main" val="2251422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03F1144-2E92-864B-A0B2-C4F7A2D2C4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5630A597-F524-924B-AD44-DFCC3AA382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DF5B3E52-0ADF-D44D-A69A-4DD59950E6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BF66D3B3-0010-7D49-98D1-3D1AE6BE5B20}"/>
              </a:ext>
            </a:extLst>
          </p:cNvPr>
          <p:cNvSpPr>
            <a:spLocks noGrp="1"/>
          </p:cNvSpPr>
          <p:nvPr>
            <p:ph type="dt" sz="half" idx="10"/>
          </p:nvPr>
        </p:nvSpPr>
        <p:spPr/>
        <p:txBody>
          <a:bodyPr/>
          <a:lstStyle/>
          <a:p>
            <a:fld id="{6A4DDB7A-FD26-A149-A056-6FA3668252CB}" type="datetimeFigureOut">
              <a:rPr lang="en-US" smtClean="0"/>
              <a:t>18-03-09</a:t>
            </a:fld>
            <a:endParaRPr lang="en-US"/>
          </a:p>
        </p:txBody>
      </p:sp>
      <p:sp>
        <p:nvSpPr>
          <p:cNvPr id="6" name="Footer Placeholder 5">
            <a:extLst>
              <a:ext uri="{FF2B5EF4-FFF2-40B4-BE49-F238E27FC236}">
                <a16:creationId xmlns:a16="http://schemas.microsoft.com/office/drawing/2014/main" xmlns="" id="{55C5496F-C835-4244-992D-A57200DD58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22A421CC-6C9A-7349-AFA4-7EB07459CF7E}"/>
              </a:ext>
            </a:extLst>
          </p:cNvPr>
          <p:cNvSpPr>
            <a:spLocks noGrp="1"/>
          </p:cNvSpPr>
          <p:nvPr>
            <p:ph type="sldNum" sz="quarter" idx="12"/>
          </p:nvPr>
        </p:nvSpPr>
        <p:spPr/>
        <p:txBody>
          <a:bodyPr/>
          <a:lstStyle/>
          <a:p>
            <a:fld id="{E1EAE33E-E745-8844-AFCB-AB4B7C6300B7}" type="slidenum">
              <a:rPr lang="en-US" smtClean="0"/>
              <a:t>‹#›</a:t>
            </a:fld>
            <a:endParaRPr lang="en-US"/>
          </a:p>
        </p:txBody>
      </p:sp>
    </p:spTree>
    <p:extLst>
      <p:ext uri="{BB962C8B-B14F-4D97-AF65-F5344CB8AC3E}">
        <p14:creationId xmlns:p14="http://schemas.microsoft.com/office/powerpoint/2010/main" val="1100328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54713F-3CE9-4841-8C55-326FD4F465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960C8282-2672-A04A-AC0B-EDFADCC6E7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1CB0D379-40FB-4849-BEE6-F9C0CB8B4C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21D1C04A-4558-F844-84B6-2F7B720DEA38}"/>
              </a:ext>
            </a:extLst>
          </p:cNvPr>
          <p:cNvSpPr>
            <a:spLocks noGrp="1"/>
          </p:cNvSpPr>
          <p:nvPr>
            <p:ph type="dt" sz="half" idx="10"/>
          </p:nvPr>
        </p:nvSpPr>
        <p:spPr/>
        <p:txBody>
          <a:bodyPr/>
          <a:lstStyle/>
          <a:p>
            <a:fld id="{6A4DDB7A-FD26-A149-A056-6FA3668252CB}" type="datetimeFigureOut">
              <a:rPr lang="en-US" smtClean="0"/>
              <a:t>18-03-09</a:t>
            </a:fld>
            <a:endParaRPr lang="en-US"/>
          </a:p>
        </p:txBody>
      </p:sp>
      <p:sp>
        <p:nvSpPr>
          <p:cNvPr id="6" name="Footer Placeholder 5">
            <a:extLst>
              <a:ext uri="{FF2B5EF4-FFF2-40B4-BE49-F238E27FC236}">
                <a16:creationId xmlns:a16="http://schemas.microsoft.com/office/drawing/2014/main" xmlns="" id="{CBCF4DF8-E248-D94B-9003-4EF944525A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4B194D92-C9D4-FE43-AE9F-83D72D066927}"/>
              </a:ext>
            </a:extLst>
          </p:cNvPr>
          <p:cNvSpPr>
            <a:spLocks noGrp="1"/>
          </p:cNvSpPr>
          <p:nvPr>
            <p:ph type="sldNum" sz="quarter" idx="12"/>
          </p:nvPr>
        </p:nvSpPr>
        <p:spPr/>
        <p:txBody>
          <a:bodyPr/>
          <a:lstStyle/>
          <a:p>
            <a:fld id="{E1EAE33E-E745-8844-AFCB-AB4B7C6300B7}" type="slidenum">
              <a:rPr lang="en-US" smtClean="0"/>
              <a:t>‹#›</a:t>
            </a:fld>
            <a:endParaRPr lang="en-US"/>
          </a:p>
        </p:txBody>
      </p:sp>
    </p:spTree>
    <p:extLst>
      <p:ext uri="{BB962C8B-B14F-4D97-AF65-F5344CB8AC3E}">
        <p14:creationId xmlns:p14="http://schemas.microsoft.com/office/powerpoint/2010/main" val="173480327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3E3BA4A8-BB4B-824D-94B9-6F2C06B26B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7CD456B2-8A91-7C4F-8945-F6ABF257EE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F09BEF43-8964-5A43-907F-EBD0E81CB1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4DDB7A-FD26-A149-A056-6FA3668252CB}" type="datetimeFigureOut">
              <a:rPr lang="en-US" smtClean="0"/>
              <a:t>18-03-09</a:t>
            </a:fld>
            <a:endParaRPr lang="en-US"/>
          </a:p>
        </p:txBody>
      </p:sp>
      <p:sp>
        <p:nvSpPr>
          <p:cNvPr id="5" name="Footer Placeholder 4">
            <a:extLst>
              <a:ext uri="{FF2B5EF4-FFF2-40B4-BE49-F238E27FC236}">
                <a16:creationId xmlns:a16="http://schemas.microsoft.com/office/drawing/2014/main" xmlns="" id="{5B79B512-ADA5-E94E-8020-4286C90124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94F191F2-D699-BC4F-8136-A4094EBEE0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EAE33E-E745-8844-AFCB-AB4B7C6300B7}" type="slidenum">
              <a:rPr lang="en-US" smtClean="0"/>
              <a:t>‹#›</a:t>
            </a:fld>
            <a:endParaRPr lang="en-US"/>
          </a:p>
        </p:txBody>
      </p:sp>
    </p:spTree>
    <p:extLst>
      <p:ext uri="{BB962C8B-B14F-4D97-AF65-F5344CB8AC3E}">
        <p14:creationId xmlns:p14="http://schemas.microsoft.com/office/powerpoint/2010/main" val="8100048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King_Edward_Hotel" TargetMode="External"/><Relationship Id="rId4" Type="http://schemas.openxmlformats.org/officeDocument/2006/relationships/hyperlink" Target="https://en.wikipedia.org/wiki/F._W._Micklethwaite" TargetMode="External"/><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g"/><Relationship Id="rId3" Type="http://schemas.openxmlformats.org/officeDocument/2006/relationships/image" Target="../media/image1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jpg"/><Relationship Id="rId3" Type="http://schemas.openxmlformats.org/officeDocument/2006/relationships/image" Target="../media/image2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4" Type="http://schemas.openxmlformats.org/officeDocument/2006/relationships/image" Target="../media/image8.jpg"/><Relationship Id="rId1" Type="http://schemas.openxmlformats.org/officeDocument/2006/relationships/slideLayout" Target="../slideLayouts/slideLayout2.xml"/><Relationship Id="rId2"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9CA750E2-3485-4241-BD02-125485970F6B}"/>
              </a:ext>
            </a:extLst>
          </p:cNvPr>
          <p:cNvPicPr>
            <a:picLocks noChangeAspect="1"/>
          </p:cNvPicPr>
          <p:nvPr/>
        </p:nvPicPr>
        <p:blipFill rotWithShape="1">
          <a:blip r:embed="rId2"/>
          <a:srcRect b="31201"/>
          <a:stretch/>
        </p:blipFill>
        <p:spPr>
          <a:xfrm>
            <a:off x="1963711" y="587169"/>
            <a:ext cx="7824866" cy="3869085"/>
          </a:xfrm>
          <a:prstGeom prst="rect">
            <a:avLst/>
          </a:prstGeom>
        </p:spPr>
      </p:pic>
      <p:sp>
        <p:nvSpPr>
          <p:cNvPr id="2" name="Title 1">
            <a:extLst>
              <a:ext uri="{FF2B5EF4-FFF2-40B4-BE49-F238E27FC236}">
                <a16:creationId xmlns:a16="http://schemas.microsoft.com/office/drawing/2014/main" xmlns="" id="{3AA77C06-2AEF-1B42-BE19-DB9E786F771C}"/>
              </a:ext>
            </a:extLst>
          </p:cNvPr>
          <p:cNvSpPr>
            <a:spLocks noGrp="1"/>
          </p:cNvSpPr>
          <p:nvPr>
            <p:ph type="ctrTitle"/>
          </p:nvPr>
        </p:nvSpPr>
        <p:spPr/>
        <p:txBody>
          <a:bodyPr>
            <a:normAutofit fontScale="90000"/>
          </a:bodyPr>
          <a:lstStyle/>
          <a:p>
            <a:r>
              <a:rPr lang="en-CA"/>
              <a:t>Histories of Immigration in Canada</a:t>
            </a:r>
            <a:br>
              <a:rPr lang="en-CA"/>
            </a:br>
            <a:endParaRPr lang="en-US" dirty="0"/>
          </a:p>
        </p:txBody>
      </p:sp>
      <p:sp>
        <p:nvSpPr>
          <p:cNvPr id="3" name="Subtitle 2">
            <a:extLst>
              <a:ext uri="{FF2B5EF4-FFF2-40B4-BE49-F238E27FC236}">
                <a16:creationId xmlns:a16="http://schemas.microsoft.com/office/drawing/2014/main" xmlns="" id="{B34C5CF4-DA6E-7140-AC76-29935FB38C05}"/>
              </a:ext>
            </a:extLst>
          </p:cNvPr>
          <p:cNvSpPr>
            <a:spLocks noGrp="1"/>
          </p:cNvSpPr>
          <p:nvPr>
            <p:ph type="subTitle" idx="1"/>
          </p:nvPr>
        </p:nvSpPr>
        <p:spPr>
          <a:xfrm>
            <a:off x="1524000" y="4045157"/>
            <a:ext cx="9144000" cy="2309344"/>
          </a:xfrm>
        </p:spPr>
        <p:txBody>
          <a:bodyPr>
            <a:normAutofit/>
          </a:bodyPr>
          <a:lstStyle/>
          <a:p>
            <a:endParaRPr lang="en-CA" dirty="0"/>
          </a:p>
          <a:p>
            <a:r>
              <a:rPr lang="en-CA" dirty="0"/>
              <a:t>Canada 262: A Short History of Here</a:t>
            </a:r>
          </a:p>
          <a:p>
            <a:r>
              <a:rPr lang="en-CA" dirty="0"/>
              <a:t>Prof. Heidi </a:t>
            </a:r>
            <a:r>
              <a:rPr lang="en-CA" dirty="0" err="1"/>
              <a:t>Bohaker</a:t>
            </a:r>
            <a:endParaRPr lang="en-CA" dirty="0"/>
          </a:p>
          <a:p>
            <a:r>
              <a:rPr lang="en-CA" dirty="0"/>
              <a:t>Guest Lecturer: Chandra Murdoch</a:t>
            </a:r>
          </a:p>
          <a:p>
            <a:r>
              <a:rPr lang="en-CA" dirty="0"/>
              <a:t>March 7 2018</a:t>
            </a:r>
            <a:endParaRPr lang="en-US" dirty="0"/>
          </a:p>
        </p:txBody>
      </p:sp>
    </p:spTree>
    <p:extLst>
      <p:ext uri="{BB962C8B-B14F-4D97-AF65-F5344CB8AC3E}">
        <p14:creationId xmlns:p14="http://schemas.microsoft.com/office/powerpoint/2010/main" val="5621961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AA82B5B-7496-E243-AB81-60A4C94275A8}"/>
              </a:ext>
            </a:extLst>
          </p:cNvPr>
          <p:cNvSpPr>
            <a:spLocks noGrp="1"/>
          </p:cNvSpPr>
          <p:nvPr>
            <p:ph type="title"/>
          </p:nvPr>
        </p:nvSpPr>
        <p:spPr/>
        <p:txBody>
          <a:bodyPr>
            <a:normAutofit fontScale="90000"/>
          </a:bodyPr>
          <a:lstStyle/>
          <a:p>
            <a:pPr algn="ctr"/>
            <a:r>
              <a:rPr lang="en-CA" dirty="0"/>
              <a:t/>
            </a:r>
            <a:br>
              <a:rPr lang="en-CA" dirty="0"/>
            </a:br>
            <a:r>
              <a:rPr lang="en-CA" dirty="0"/>
              <a:t>Promotion of Hungarian, Ukrainian, and Mennonite Immigration</a:t>
            </a:r>
            <a:br>
              <a:rPr lang="en-CA" dirty="0"/>
            </a:br>
            <a:endParaRPr lang="en-US" dirty="0"/>
          </a:p>
        </p:txBody>
      </p:sp>
      <p:sp>
        <p:nvSpPr>
          <p:cNvPr id="3" name="Content Placeholder 2">
            <a:extLst>
              <a:ext uri="{FF2B5EF4-FFF2-40B4-BE49-F238E27FC236}">
                <a16:creationId xmlns:a16="http://schemas.microsoft.com/office/drawing/2014/main" xmlns="" id="{BF772D18-A4E3-DC4F-A5EF-3C83CE67A49F}"/>
              </a:ext>
            </a:extLst>
          </p:cNvPr>
          <p:cNvSpPr>
            <a:spLocks noGrp="1"/>
          </p:cNvSpPr>
          <p:nvPr>
            <p:ph idx="1"/>
          </p:nvPr>
        </p:nvSpPr>
        <p:spPr>
          <a:xfrm>
            <a:off x="838200" y="1690688"/>
            <a:ext cx="4554537" cy="4486275"/>
          </a:xfrm>
        </p:spPr>
        <p:txBody>
          <a:bodyPr>
            <a:normAutofit fontScale="92500" lnSpcReduction="20000"/>
          </a:bodyPr>
          <a:lstStyle/>
          <a:p>
            <a:r>
              <a:rPr lang="en-CA" dirty="0"/>
              <a:t>Clifford </a:t>
            </a:r>
            <a:r>
              <a:rPr lang="en-CA" dirty="0" err="1"/>
              <a:t>Sifton</a:t>
            </a:r>
            <a:r>
              <a:rPr lang="en-CA" dirty="0"/>
              <a:t>- Minister of Interior 1896-1905</a:t>
            </a:r>
          </a:p>
          <a:p>
            <a:r>
              <a:rPr lang="en-CA" dirty="0"/>
              <a:t>After economic recession of 1873-1896</a:t>
            </a:r>
          </a:p>
          <a:p>
            <a:pPr marL="0" indent="0">
              <a:buNone/>
            </a:pPr>
            <a:r>
              <a:rPr lang="en-CA" dirty="0"/>
              <a:t>“a stalwart peasant in a sheep-skin coat, born on the soil, whose forefathers have been farmers for ten generations, with a stout wife and a half dozen children, is a good quality.”</a:t>
            </a:r>
          </a:p>
          <a:p>
            <a:pPr marL="0" indent="0">
              <a:buNone/>
            </a:pPr>
            <a:r>
              <a:rPr lang="en-CA" sz="1900" dirty="0"/>
              <a:t>-Sir Clifford </a:t>
            </a:r>
            <a:r>
              <a:rPr lang="en-CA" sz="1900" dirty="0" err="1"/>
              <a:t>Sifton</a:t>
            </a:r>
            <a:r>
              <a:rPr lang="en-CA" sz="1900" dirty="0"/>
              <a:t>, “The Immigrants Canada Wants,” Maclean’s Magazine, April 1, 1922, 16.</a:t>
            </a:r>
          </a:p>
          <a:p>
            <a:endParaRPr lang="en-US" dirty="0"/>
          </a:p>
        </p:txBody>
      </p:sp>
      <p:pic>
        <p:nvPicPr>
          <p:cNvPr id="6" name="Picture 5">
            <a:extLst>
              <a:ext uri="{FF2B5EF4-FFF2-40B4-BE49-F238E27FC236}">
                <a16:creationId xmlns:a16="http://schemas.microsoft.com/office/drawing/2014/main" xmlns="" id="{05800E39-F273-E64B-9812-FE87E70AE7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94309" y="1681163"/>
            <a:ext cx="6360337" cy="4495800"/>
          </a:xfrm>
          <a:prstGeom prst="rect">
            <a:avLst/>
          </a:prstGeom>
        </p:spPr>
      </p:pic>
    </p:spTree>
    <p:extLst>
      <p:ext uri="{BB962C8B-B14F-4D97-AF65-F5344CB8AC3E}">
        <p14:creationId xmlns:p14="http://schemas.microsoft.com/office/powerpoint/2010/main" val="29736474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xmlns="" id="{F82B0A9A-6457-1A4A-B149-687FDC0A90A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9118" y="919761"/>
            <a:ext cx="8723704" cy="4865811"/>
          </a:xfrm>
        </p:spPr>
      </p:pic>
    </p:spTree>
    <p:extLst>
      <p:ext uri="{BB962C8B-B14F-4D97-AF65-F5344CB8AC3E}">
        <p14:creationId xmlns:p14="http://schemas.microsoft.com/office/powerpoint/2010/main" val="8802111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215B77E-1DD6-3F45-94F1-CBB2E6D68C91}"/>
              </a:ext>
            </a:extLst>
          </p:cNvPr>
          <p:cNvSpPr>
            <a:spLocks noGrp="1"/>
          </p:cNvSpPr>
          <p:nvPr>
            <p:ph type="title"/>
          </p:nvPr>
        </p:nvSpPr>
        <p:spPr/>
        <p:txBody>
          <a:bodyPr/>
          <a:lstStyle/>
          <a:p>
            <a:r>
              <a:rPr lang="en-CA" dirty="0"/>
              <a:t>Imperial Order Daughters of the Empire</a:t>
            </a:r>
            <a:endParaRPr lang="en-US" dirty="0"/>
          </a:p>
        </p:txBody>
      </p:sp>
      <p:sp>
        <p:nvSpPr>
          <p:cNvPr id="3" name="Content Placeholder 2">
            <a:extLst>
              <a:ext uri="{FF2B5EF4-FFF2-40B4-BE49-F238E27FC236}">
                <a16:creationId xmlns:a16="http://schemas.microsoft.com/office/drawing/2014/main" xmlns="" id="{BCFA85C8-6A49-7E45-AE29-5923B4859C4C}"/>
              </a:ext>
            </a:extLst>
          </p:cNvPr>
          <p:cNvSpPr>
            <a:spLocks noGrp="1"/>
          </p:cNvSpPr>
          <p:nvPr>
            <p:ph idx="1"/>
          </p:nvPr>
        </p:nvSpPr>
        <p:spPr>
          <a:xfrm>
            <a:off x="5786438" y="1690688"/>
            <a:ext cx="5567362" cy="4486275"/>
          </a:xfrm>
        </p:spPr>
        <p:txBody>
          <a:bodyPr>
            <a:normAutofit lnSpcReduction="10000"/>
          </a:bodyPr>
          <a:lstStyle/>
          <a:p>
            <a:pPr marL="0" indent="0">
              <a:buNone/>
            </a:pPr>
            <a:endParaRPr lang="en-CA" i="1" dirty="0"/>
          </a:p>
          <a:p>
            <a:r>
              <a:rPr lang="en-CA" i="1" dirty="0"/>
              <a:t>“We view with alarm the continuous and rapid influx of Negro settlers… this immigration will have the immediate effect of the discouraging white settlement in the vicinity of the Negro farms and will depreciate the value of all holdings within such areas.”</a:t>
            </a:r>
          </a:p>
          <a:p>
            <a:r>
              <a:rPr lang="en-CA" dirty="0"/>
              <a:t>IODE Alberta Chapters to F. Oliver, Edmonton, 31 March 1911, File 72552 Pt 3.</a:t>
            </a:r>
          </a:p>
          <a:p>
            <a:endParaRPr lang="en-US" dirty="0"/>
          </a:p>
        </p:txBody>
      </p:sp>
      <p:pic>
        <p:nvPicPr>
          <p:cNvPr id="4" name="Picture 3">
            <a:extLst>
              <a:ext uri="{FF2B5EF4-FFF2-40B4-BE49-F238E27FC236}">
                <a16:creationId xmlns:a16="http://schemas.microsoft.com/office/drawing/2014/main" xmlns="" id="{DCFACDAB-4114-0D4F-B110-73A51F0AB276}"/>
              </a:ext>
            </a:extLst>
          </p:cNvPr>
          <p:cNvPicPr>
            <a:picLocks noChangeAspect="1"/>
          </p:cNvPicPr>
          <p:nvPr/>
        </p:nvPicPr>
        <p:blipFill>
          <a:blip r:embed="rId2"/>
          <a:stretch>
            <a:fillRect/>
          </a:stretch>
        </p:blipFill>
        <p:spPr>
          <a:xfrm>
            <a:off x="566737" y="1825625"/>
            <a:ext cx="4986337" cy="3817664"/>
          </a:xfrm>
          <a:prstGeom prst="rect">
            <a:avLst/>
          </a:prstGeom>
        </p:spPr>
      </p:pic>
      <p:sp>
        <p:nvSpPr>
          <p:cNvPr id="5" name="TextBox 4">
            <a:extLst>
              <a:ext uri="{FF2B5EF4-FFF2-40B4-BE49-F238E27FC236}">
                <a16:creationId xmlns:a16="http://schemas.microsoft.com/office/drawing/2014/main" xmlns="" id="{09F29FB5-97FA-B940-8750-BA73CD9CC203}"/>
              </a:ext>
            </a:extLst>
          </p:cNvPr>
          <p:cNvSpPr txBox="1"/>
          <p:nvPr/>
        </p:nvSpPr>
        <p:spPr>
          <a:xfrm>
            <a:off x="566737" y="5900738"/>
            <a:ext cx="10843527" cy="646331"/>
          </a:xfrm>
          <a:prstGeom prst="rect">
            <a:avLst/>
          </a:prstGeom>
          <a:noFill/>
        </p:spPr>
        <p:txBody>
          <a:bodyPr wrap="square" rtlCol="0">
            <a:spAutoFit/>
          </a:bodyPr>
          <a:lstStyle/>
          <a:p>
            <a:r>
              <a:rPr lang="en-CA" dirty="0"/>
              <a:t>IODE Rose Ball at the </a:t>
            </a:r>
            <a:r>
              <a:rPr lang="en-CA" dirty="0">
                <a:hlinkClick r:id="rId3" tooltip="King Edward Hotel"/>
              </a:rPr>
              <a:t>King Edward Hotel</a:t>
            </a:r>
            <a:r>
              <a:rPr lang="en-CA" dirty="0"/>
              <a:t>, Toronto,</a:t>
            </a:r>
          </a:p>
          <a:p>
            <a:r>
              <a:rPr lang="en-CA" dirty="0"/>
              <a:t>on 28 February 1911, photographed by </a:t>
            </a:r>
            <a:r>
              <a:rPr lang="en-CA" dirty="0">
                <a:hlinkClick r:id="rId4" tooltip="F. W. Micklethwaite"/>
              </a:rPr>
              <a:t>F. W. Micklethwaite</a:t>
            </a:r>
            <a:r>
              <a:rPr lang="en-CA" dirty="0"/>
              <a:t>.</a:t>
            </a:r>
            <a:endParaRPr lang="en-US" dirty="0"/>
          </a:p>
        </p:txBody>
      </p:sp>
    </p:spTree>
    <p:extLst>
      <p:ext uri="{BB962C8B-B14F-4D97-AF65-F5344CB8AC3E}">
        <p14:creationId xmlns:p14="http://schemas.microsoft.com/office/powerpoint/2010/main" val="3049148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EF5D085-27DF-1146-89AB-6741CE73414C}"/>
              </a:ext>
            </a:extLst>
          </p:cNvPr>
          <p:cNvSpPr>
            <a:spLocks noGrp="1"/>
          </p:cNvSpPr>
          <p:nvPr>
            <p:ph type="title"/>
          </p:nvPr>
        </p:nvSpPr>
        <p:spPr/>
        <p:txBody>
          <a:bodyPr/>
          <a:lstStyle/>
          <a:p>
            <a:r>
              <a:rPr lang="en-CA" dirty="0"/>
              <a:t>Era of Explicit Exclusion</a:t>
            </a:r>
            <a:endParaRPr lang="en-US" dirty="0"/>
          </a:p>
        </p:txBody>
      </p:sp>
      <p:sp>
        <p:nvSpPr>
          <p:cNvPr id="3" name="Content Placeholder 2">
            <a:extLst>
              <a:ext uri="{FF2B5EF4-FFF2-40B4-BE49-F238E27FC236}">
                <a16:creationId xmlns:a16="http://schemas.microsoft.com/office/drawing/2014/main" xmlns="" id="{D5CC4092-4DEF-8749-B1D1-F7BC895769D1}"/>
              </a:ext>
            </a:extLst>
          </p:cNvPr>
          <p:cNvSpPr>
            <a:spLocks noGrp="1"/>
          </p:cNvSpPr>
          <p:nvPr>
            <p:ph idx="1"/>
          </p:nvPr>
        </p:nvSpPr>
        <p:spPr/>
        <p:txBody>
          <a:bodyPr/>
          <a:lstStyle/>
          <a:p>
            <a:r>
              <a:rPr lang="en-CA" dirty="0"/>
              <a:t>Head Tax 1885</a:t>
            </a:r>
          </a:p>
          <a:p>
            <a:r>
              <a:rPr lang="en-CA" dirty="0"/>
              <a:t>Chinatown Riots 1907</a:t>
            </a:r>
          </a:p>
          <a:p>
            <a:r>
              <a:rPr lang="en-CA" dirty="0"/>
              <a:t>Hayashi-Lemieux Agreement 1908</a:t>
            </a:r>
          </a:p>
          <a:p>
            <a:r>
              <a:rPr lang="en-CA" dirty="0"/>
              <a:t>1914 </a:t>
            </a:r>
            <a:r>
              <a:rPr lang="en-CA" dirty="0" err="1"/>
              <a:t>Komagata</a:t>
            </a:r>
            <a:r>
              <a:rPr lang="en-CA" dirty="0"/>
              <a:t> </a:t>
            </a:r>
            <a:r>
              <a:rPr lang="en-CA" dirty="0" err="1"/>
              <a:t>Maru</a:t>
            </a:r>
            <a:endParaRPr lang="en-CA" dirty="0"/>
          </a:p>
          <a:p>
            <a:r>
              <a:rPr lang="en-CA" dirty="0"/>
              <a:t>Chinese Exclusion Act 1923-1947</a:t>
            </a:r>
          </a:p>
        </p:txBody>
      </p:sp>
      <p:pic>
        <p:nvPicPr>
          <p:cNvPr id="8" name="Picture 7">
            <a:extLst>
              <a:ext uri="{FF2B5EF4-FFF2-40B4-BE49-F238E27FC236}">
                <a16:creationId xmlns:a16="http://schemas.microsoft.com/office/drawing/2014/main" xmlns="" id="{9587D7A3-870C-9F4A-A4C2-963A4BA4CA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9400" y="562969"/>
            <a:ext cx="5318760" cy="5544289"/>
          </a:xfrm>
          <a:prstGeom prst="rect">
            <a:avLst/>
          </a:prstGeom>
        </p:spPr>
      </p:pic>
    </p:spTree>
    <p:extLst>
      <p:ext uri="{BB962C8B-B14F-4D97-AF65-F5344CB8AC3E}">
        <p14:creationId xmlns:p14="http://schemas.microsoft.com/office/powerpoint/2010/main" val="38555099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3BB23A-6E66-3540-99BA-1536B92B35D8}"/>
              </a:ext>
            </a:extLst>
          </p:cNvPr>
          <p:cNvSpPr>
            <a:spLocks noGrp="1"/>
          </p:cNvSpPr>
          <p:nvPr>
            <p:ph type="title"/>
          </p:nvPr>
        </p:nvSpPr>
        <p:spPr/>
        <p:txBody>
          <a:bodyPr/>
          <a:lstStyle/>
          <a:p>
            <a:pPr algn="ctr"/>
            <a:r>
              <a:rPr lang="en-CA" dirty="0"/>
              <a:t>British Columbia Challenges to Immigration Policy</a:t>
            </a:r>
            <a:endParaRPr lang="en-US" dirty="0"/>
          </a:p>
        </p:txBody>
      </p:sp>
      <p:pic>
        <p:nvPicPr>
          <p:cNvPr id="12" name="Content Placeholder 11">
            <a:extLst>
              <a:ext uri="{FF2B5EF4-FFF2-40B4-BE49-F238E27FC236}">
                <a16:creationId xmlns:a16="http://schemas.microsoft.com/office/drawing/2014/main" xmlns="" id="{ED94E78A-3D1D-7C48-A5D8-5CF9A4CC40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911350"/>
            <a:ext cx="5422332" cy="4351338"/>
          </a:xfrm>
        </p:spPr>
      </p:pic>
      <p:sp>
        <p:nvSpPr>
          <p:cNvPr id="13" name="TextBox 12">
            <a:extLst>
              <a:ext uri="{FF2B5EF4-FFF2-40B4-BE49-F238E27FC236}">
                <a16:creationId xmlns:a16="http://schemas.microsoft.com/office/drawing/2014/main" xmlns="" id="{A468EE59-2DBF-C049-B3FC-3796CFC3B5AA}"/>
              </a:ext>
            </a:extLst>
          </p:cNvPr>
          <p:cNvSpPr txBox="1"/>
          <p:nvPr/>
        </p:nvSpPr>
        <p:spPr>
          <a:xfrm>
            <a:off x="1514475" y="1457325"/>
            <a:ext cx="3792064" cy="1200329"/>
          </a:xfrm>
          <a:prstGeom prst="rect">
            <a:avLst/>
          </a:prstGeom>
          <a:noFill/>
        </p:spPr>
        <p:txBody>
          <a:bodyPr wrap="none" rtlCol="0">
            <a:spAutoFit/>
          </a:bodyPr>
          <a:lstStyle/>
          <a:p>
            <a:r>
              <a:rPr lang="en-CA" sz="2400" dirty="0"/>
              <a:t>Vancouver’s Chinatown 1905</a:t>
            </a:r>
          </a:p>
          <a:p>
            <a:endParaRPr lang="en-CA" sz="2400" dirty="0"/>
          </a:p>
          <a:p>
            <a:endParaRPr lang="en-US" sz="2400" dirty="0"/>
          </a:p>
        </p:txBody>
      </p:sp>
      <p:sp>
        <p:nvSpPr>
          <p:cNvPr id="14" name="TextBox 13">
            <a:extLst>
              <a:ext uri="{FF2B5EF4-FFF2-40B4-BE49-F238E27FC236}">
                <a16:creationId xmlns:a16="http://schemas.microsoft.com/office/drawing/2014/main" xmlns="" id="{385C792F-A89A-4243-9EC7-79C1408DA9FC}"/>
              </a:ext>
            </a:extLst>
          </p:cNvPr>
          <p:cNvSpPr txBox="1"/>
          <p:nvPr/>
        </p:nvSpPr>
        <p:spPr>
          <a:xfrm>
            <a:off x="585788" y="6262688"/>
            <a:ext cx="13300333" cy="646331"/>
          </a:xfrm>
          <a:prstGeom prst="rect">
            <a:avLst/>
          </a:prstGeom>
          <a:noFill/>
        </p:spPr>
        <p:txBody>
          <a:bodyPr wrap="square" rtlCol="0">
            <a:spAutoFit/>
          </a:bodyPr>
          <a:lstStyle/>
          <a:p>
            <a:r>
              <a:rPr lang="en-CA" dirty="0"/>
              <a:t>Source: </a:t>
            </a:r>
            <a:r>
              <a:rPr lang="en-CA" dirty="0" err="1"/>
              <a:t>Timms</a:t>
            </a:r>
            <a:r>
              <a:rPr lang="en-CA" dirty="0"/>
              <a:t>, P. (1904). Old Chinatown </a:t>
            </a:r>
            <a:r>
              <a:rPr lang="en-CA" dirty="0" err="1"/>
              <a:t>Dupont</a:t>
            </a:r>
            <a:r>
              <a:rPr lang="en-CA" dirty="0"/>
              <a:t> St. at Main St. 5a.m., Vancouver, B.C. </a:t>
            </a:r>
          </a:p>
          <a:p>
            <a:r>
              <a:rPr lang="en-CA" dirty="0"/>
              <a:t>UBC, Open Collections, Chung Collection</a:t>
            </a:r>
            <a:endParaRPr lang="en-US" dirty="0"/>
          </a:p>
        </p:txBody>
      </p:sp>
      <p:sp>
        <p:nvSpPr>
          <p:cNvPr id="19" name="TextBox 18">
            <a:extLst>
              <a:ext uri="{FF2B5EF4-FFF2-40B4-BE49-F238E27FC236}">
                <a16:creationId xmlns:a16="http://schemas.microsoft.com/office/drawing/2014/main" xmlns="" id="{55CE0A6D-BD20-0846-9AD5-DAAB0DEE0469}"/>
              </a:ext>
            </a:extLst>
          </p:cNvPr>
          <p:cNvSpPr txBox="1"/>
          <p:nvPr/>
        </p:nvSpPr>
        <p:spPr>
          <a:xfrm>
            <a:off x="6615113" y="2014538"/>
            <a:ext cx="5443537" cy="3970318"/>
          </a:xfrm>
          <a:prstGeom prst="rect">
            <a:avLst/>
          </a:prstGeom>
          <a:noFill/>
        </p:spPr>
        <p:txBody>
          <a:bodyPr wrap="square" rtlCol="0">
            <a:spAutoFit/>
          </a:bodyPr>
          <a:lstStyle/>
          <a:p>
            <a:r>
              <a:rPr lang="en-CA" dirty="0" smtClean="0"/>
              <a:t>1885 </a:t>
            </a:r>
          </a:p>
          <a:p>
            <a:r>
              <a:rPr lang="en-CA" dirty="0" smtClean="0"/>
              <a:t>-BC attempts to ban Chinese Immigration</a:t>
            </a:r>
          </a:p>
          <a:p>
            <a:r>
              <a:rPr lang="en-CA" dirty="0" smtClean="0"/>
              <a:t>-Macdonald passes Head Tax</a:t>
            </a:r>
          </a:p>
          <a:p>
            <a:endParaRPr lang="en-CA" dirty="0"/>
          </a:p>
          <a:p>
            <a:r>
              <a:rPr lang="en-CA" dirty="0"/>
              <a:t>1907</a:t>
            </a:r>
          </a:p>
          <a:p>
            <a:r>
              <a:rPr lang="en-CA" dirty="0"/>
              <a:t>-Asiatic Exclusion League forms (With support from labour organizations, mayor and city councillors members)</a:t>
            </a:r>
          </a:p>
          <a:p>
            <a:r>
              <a:rPr lang="en-CA" dirty="0"/>
              <a:t>-Chinatown Riots- 4000—8000 (est.) destroy windows, property in Chinese and Japanese businesses</a:t>
            </a:r>
          </a:p>
          <a:p>
            <a:endParaRPr lang="en-CA" dirty="0"/>
          </a:p>
          <a:p>
            <a:r>
              <a:rPr lang="en-CA" dirty="0"/>
              <a:t>1908</a:t>
            </a:r>
          </a:p>
          <a:p>
            <a:r>
              <a:rPr lang="en-CA" dirty="0"/>
              <a:t>-Hayashi-Lemieux Agreement</a:t>
            </a:r>
          </a:p>
          <a:p>
            <a:r>
              <a:rPr lang="en-CA" dirty="0"/>
              <a:t>-Continuous Journey legislation</a:t>
            </a:r>
            <a:endParaRPr lang="en-US" dirty="0"/>
          </a:p>
        </p:txBody>
      </p:sp>
    </p:spTree>
    <p:extLst>
      <p:ext uri="{BB962C8B-B14F-4D97-AF65-F5344CB8AC3E}">
        <p14:creationId xmlns:p14="http://schemas.microsoft.com/office/powerpoint/2010/main" val="7606633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1864C58-A96B-7241-9DC3-E0CE1AA35E4E}"/>
              </a:ext>
            </a:extLst>
          </p:cNvPr>
          <p:cNvSpPr>
            <a:spLocks noGrp="1"/>
          </p:cNvSpPr>
          <p:nvPr>
            <p:ph type="title"/>
          </p:nvPr>
        </p:nvSpPr>
        <p:spPr/>
        <p:txBody>
          <a:bodyPr/>
          <a:lstStyle/>
          <a:p>
            <a:pPr algn="ctr"/>
            <a:r>
              <a:rPr lang="en-CA" dirty="0"/>
              <a:t>Aftermath of 1907 Chinatown Riots</a:t>
            </a:r>
            <a:endParaRPr lang="en-US" dirty="0"/>
          </a:p>
        </p:txBody>
      </p:sp>
      <p:pic>
        <p:nvPicPr>
          <p:cNvPr id="5" name="Content Placeholder 4">
            <a:extLst>
              <a:ext uri="{FF2B5EF4-FFF2-40B4-BE49-F238E27FC236}">
                <a16:creationId xmlns:a16="http://schemas.microsoft.com/office/drawing/2014/main" xmlns="" id="{4C9831D6-19CA-E04B-8C8C-38035E83BD8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4702" y="1358659"/>
            <a:ext cx="5779375" cy="4351338"/>
          </a:xfrm>
        </p:spPr>
      </p:pic>
      <p:pic>
        <p:nvPicPr>
          <p:cNvPr id="6" name="Content Placeholder 8">
            <a:extLst>
              <a:ext uri="{FF2B5EF4-FFF2-40B4-BE49-F238E27FC236}">
                <a16:creationId xmlns:a16="http://schemas.microsoft.com/office/drawing/2014/main" xmlns="" id="{DB23EE7D-8B47-3144-AC70-36261C1E79C5}"/>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6621463" y="1501775"/>
            <a:ext cx="5570537" cy="4351338"/>
          </a:xfrm>
        </p:spPr>
      </p:pic>
      <p:sp>
        <p:nvSpPr>
          <p:cNvPr id="8" name="TextBox 7">
            <a:extLst>
              <a:ext uri="{FF2B5EF4-FFF2-40B4-BE49-F238E27FC236}">
                <a16:creationId xmlns:a16="http://schemas.microsoft.com/office/drawing/2014/main" xmlns="" id="{52DB15B4-F3AF-EA4A-BEA8-5DFBEBCF0616}"/>
              </a:ext>
            </a:extLst>
          </p:cNvPr>
          <p:cNvSpPr txBox="1"/>
          <p:nvPr/>
        </p:nvSpPr>
        <p:spPr>
          <a:xfrm>
            <a:off x="524702" y="5852872"/>
            <a:ext cx="5175058" cy="923330"/>
          </a:xfrm>
          <a:prstGeom prst="rect">
            <a:avLst/>
          </a:prstGeom>
          <a:noFill/>
        </p:spPr>
        <p:txBody>
          <a:bodyPr wrap="square" rtlCol="0">
            <a:spAutoFit/>
          </a:bodyPr>
          <a:lstStyle/>
          <a:p>
            <a:r>
              <a:rPr lang="en-CA" dirty="0"/>
              <a:t>Source: [unknown]. (1907). Hastings Street and Columbia Street, southeast corner after anti-oriental riots of 1907.] UBC Open Collections</a:t>
            </a:r>
            <a:endParaRPr lang="en-US" dirty="0"/>
          </a:p>
        </p:txBody>
      </p:sp>
      <p:pic>
        <p:nvPicPr>
          <p:cNvPr id="10" name="Picture 9">
            <a:extLst>
              <a:ext uri="{FF2B5EF4-FFF2-40B4-BE49-F238E27FC236}">
                <a16:creationId xmlns:a16="http://schemas.microsoft.com/office/drawing/2014/main" xmlns="" id="{848E6546-919B-CD4E-B948-C2CC96631A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5241" y="1667889"/>
            <a:ext cx="5145308" cy="4018628"/>
          </a:xfrm>
          <a:prstGeom prst="rect">
            <a:avLst/>
          </a:prstGeom>
        </p:spPr>
      </p:pic>
      <p:sp>
        <p:nvSpPr>
          <p:cNvPr id="11" name="TextBox 10">
            <a:extLst>
              <a:ext uri="{FF2B5EF4-FFF2-40B4-BE49-F238E27FC236}">
                <a16:creationId xmlns:a16="http://schemas.microsoft.com/office/drawing/2014/main" xmlns="" id="{7C1F9D82-45CA-0047-9A4E-C098BBD5FE96}"/>
              </a:ext>
            </a:extLst>
          </p:cNvPr>
          <p:cNvSpPr txBox="1"/>
          <p:nvPr/>
        </p:nvSpPr>
        <p:spPr>
          <a:xfrm>
            <a:off x="6537960" y="5709997"/>
            <a:ext cx="8640771" cy="923330"/>
          </a:xfrm>
          <a:prstGeom prst="rect">
            <a:avLst/>
          </a:prstGeom>
          <a:noFill/>
        </p:spPr>
        <p:txBody>
          <a:bodyPr wrap="square" rtlCol="0">
            <a:spAutoFit/>
          </a:bodyPr>
          <a:lstStyle/>
          <a:p>
            <a:r>
              <a:rPr lang="en-CA" dirty="0"/>
              <a:t>Source: [unknown]. (1907). [Shanghai Alley after </a:t>
            </a:r>
          </a:p>
          <a:p>
            <a:r>
              <a:rPr lang="en-CA" dirty="0"/>
              <a:t>Chinatown 1907 riots, Vancouver, B.C.] </a:t>
            </a:r>
          </a:p>
          <a:p>
            <a:r>
              <a:rPr lang="en-CA" dirty="0"/>
              <a:t>UBC, Open Collections</a:t>
            </a:r>
            <a:endParaRPr lang="en-US" dirty="0"/>
          </a:p>
        </p:txBody>
      </p:sp>
    </p:spTree>
    <p:extLst>
      <p:ext uri="{BB962C8B-B14F-4D97-AF65-F5344CB8AC3E}">
        <p14:creationId xmlns:p14="http://schemas.microsoft.com/office/powerpoint/2010/main" val="31176925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A4166CB-1D14-BC41-A8D2-2A921B7F937D}"/>
              </a:ext>
            </a:extLst>
          </p:cNvPr>
          <p:cNvSpPr>
            <a:spLocks noGrp="1"/>
          </p:cNvSpPr>
          <p:nvPr>
            <p:ph type="title"/>
          </p:nvPr>
        </p:nvSpPr>
        <p:spPr/>
        <p:txBody>
          <a:bodyPr/>
          <a:lstStyle/>
          <a:p>
            <a:pPr algn="ctr"/>
            <a:r>
              <a:rPr lang="en-CA" dirty="0" err="1"/>
              <a:t>Komagata</a:t>
            </a:r>
            <a:r>
              <a:rPr lang="en-CA" dirty="0"/>
              <a:t> </a:t>
            </a:r>
            <a:r>
              <a:rPr lang="en-CA" dirty="0" err="1"/>
              <a:t>Maru</a:t>
            </a:r>
            <a:r>
              <a:rPr lang="en-CA" dirty="0"/>
              <a:t>, 1914</a:t>
            </a:r>
            <a:endParaRPr lang="en-US" dirty="0"/>
          </a:p>
        </p:txBody>
      </p:sp>
      <p:sp>
        <p:nvSpPr>
          <p:cNvPr id="3" name="Content Placeholder 2">
            <a:extLst>
              <a:ext uri="{FF2B5EF4-FFF2-40B4-BE49-F238E27FC236}">
                <a16:creationId xmlns:a16="http://schemas.microsoft.com/office/drawing/2014/main" xmlns="" id="{60EA4948-52AA-C741-9286-577D3F4FF32B}"/>
              </a:ext>
            </a:extLst>
          </p:cNvPr>
          <p:cNvSpPr>
            <a:spLocks noGrp="1"/>
          </p:cNvSpPr>
          <p:nvPr>
            <p:ph idx="1"/>
          </p:nvPr>
        </p:nvSpPr>
        <p:spPr>
          <a:xfrm>
            <a:off x="471488" y="6300787"/>
            <a:ext cx="10882312" cy="185737"/>
          </a:xfrm>
        </p:spPr>
        <p:txBody>
          <a:bodyPr>
            <a:noAutofit/>
          </a:bodyPr>
          <a:lstStyle/>
          <a:p>
            <a:r>
              <a:rPr lang="en-CA" sz="1400" dirty="0"/>
              <a:t>Source: Library and Archives Canada, HMCS </a:t>
            </a:r>
            <a:r>
              <a:rPr lang="en-CA" sz="1400" i="1" dirty="0"/>
              <a:t>Rainbow</a:t>
            </a:r>
            <a:r>
              <a:rPr lang="en-CA" sz="1400" dirty="0"/>
              <a:t> and the </a:t>
            </a:r>
            <a:r>
              <a:rPr lang="en-CA" sz="1400" i="1" dirty="0" err="1"/>
              <a:t>Komagata</a:t>
            </a:r>
            <a:r>
              <a:rPr lang="en-CA" sz="1400" i="1" dirty="0"/>
              <a:t> </a:t>
            </a:r>
            <a:r>
              <a:rPr lang="en-CA" sz="1400" i="1" dirty="0" err="1"/>
              <a:t>Maru</a:t>
            </a:r>
            <a:r>
              <a:rPr lang="en-CA" sz="1400" dirty="0"/>
              <a:t>, July 1914 in Vancouver harbour. C 45675</a:t>
            </a:r>
            <a:endParaRPr lang="en-US" sz="1400" dirty="0"/>
          </a:p>
        </p:txBody>
      </p:sp>
      <p:pic>
        <p:nvPicPr>
          <p:cNvPr id="4" name="Picture 3">
            <a:extLst>
              <a:ext uri="{FF2B5EF4-FFF2-40B4-BE49-F238E27FC236}">
                <a16:creationId xmlns:a16="http://schemas.microsoft.com/office/drawing/2014/main" xmlns="" id="{A6C778F9-6445-D847-8769-CB65C1FBC716}"/>
              </a:ext>
            </a:extLst>
          </p:cNvPr>
          <p:cNvPicPr>
            <a:picLocks noChangeAspect="1"/>
          </p:cNvPicPr>
          <p:nvPr/>
        </p:nvPicPr>
        <p:blipFill>
          <a:blip r:embed="rId2"/>
          <a:stretch>
            <a:fillRect/>
          </a:stretch>
        </p:blipFill>
        <p:spPr>
          <a:xfrm>
            <a:off x="838199" y="1674526"/>
            <a:ext cx="6186487" cy="4603312"/>
          </a:xfrm>
          <a:prstGeom prst="rect">
            <a:avLst/>
          </a:prstGeom>
        </p:spPr>
      </p:pic>
      <p:sp>
        <p:nvSpPr>
          <p:cNvPr id="5" name="TextBox 4">
            <a:extLst>
              <a:ext uri="{FF2B5EF4-FFF2-40B4-BE49-F238E27FC236}">
                <a16:creationId xmlns:a16="http://schemas.microsoft.com/office/drawing/2014/main" xmlns="" id="{3853F8A1-8060-C240-966C-ED18B51DF43C}"/>
              </a:ext>
            </a:extLst>
          </p:cNvPr>
          <p:cNvSpPr txBox="1"/>
          <p:nvPr/>
        </p:nvSpPr>
        <p:spPr>
          <a:xfrm>
            <a:off x="7415213" y="1828800"/>
            <a:ext cx="4457700" cy="4247317"/>
          </a:xfrm>
          <a:prstGeom prst="rect">
            <a:avLst/>
          </a:prstGeom>
          <a:noFill/>
        </p:spPr>
        <p:txBody>
          <a:bodyPr wrap="square" rtlCol="0">
            <a:spAutoFit/>
          </a:bodyPr>
          <a:lstStyle/>
          <a:p>
            <a:r>
              <a:rPr lang="en-CA" dirty="0"/>
              <a:t>-Challenge to Continuous Journey Legislation orchestrated by Sikh merchant </a:t>
            </a:r>
            <a:r>
              <a:rPr lang="en-CA" dirty="0" err="1"/>
              <a:t>Gurdit</a:t>
            </a:r>
            <a:r>
              <a:rPr lang="en-CA" dirty="0"/>
              <a:t> Singh </a:t>
            </a:r>
            <a:r>
              <a:rPr lang="en-CA" dirty="0" err="1"/>
              <a:t>Sirhali</a:t>
            </a:r>
            <a:endParaRPr lang="en-CA" dirty="0"/>
          </a:p>
          <a:p>
            <a:endParaRPr lang="en-CA" dirty="0"/>
          </a:p>
          <a:p>
            <a:r>
              <a:rPr lang="en-CA" dirty="0"/>
              <a:t>-Charters Japanese vessel with 376 prospective Punjabi immigrants (Sikh, Muslim and Hindu)</a:t>
            </a:r>
          </a:p>
          <a:p>
            <a:endParaRPr lang="en-CA" dirty="0"/>
          </a:p>
          <a:p>
            <a:r>
              <a:rPr lang="en-CA" dirty="0"/>
              <a:t>-Remained in harbour of Vancouver for 2 months while case was tried in provincial court, escorted out of harbour July 23, 1914</a:t>
            </a:r>
          </a:p>
          <a:p>
            <a:endParaRPr lang="en-CA" dirty="0"/>
          </a:p>
          <a:p>
            <a:r>
              <a:rPr lang="en-CA" dirty="0"/>
              <a:t>-Important flashpoint not just for Canadian history of migration, but also in Indian history of anti-colonialism</a:t>
            </a:r>
            <a:endParaRPr lang="en-US" dirty="0"/>
          </a:p>
        </p:txBody>
      </p:sp>
    </p:spTree>
    <p:extLst>
      <p:ext uri="{BB962C8B-B14F-4D97-AF65-F5344CB8AC3E}">
        <p14:creationId xmlns:p14="http://schemas.microsoft.com/office/powerpoint/2010/main" val="1999743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E93B8BD-757C-AA4D-B277-F6ED83DF80E2}"/>
              </a:ext>
            </a:extLst>
          </p:cNvPr>
          <p:cNvSpPr>
            <a:spLocks noGrp="1"/>
          </p:cNvSpPr>
          <p:nvPr>
            <p:ph type="title"/>
          </p:nvPr>
        </p:nvSpPr>
        <p:spPr/>
        <p:txBody>
          <a:bodyPr/>
          <a:lstStyle/>
          <a:p>
            <a:pPr algn="ctr"/>
            <a:r>
              <a:rPr lang="en-CA" dirty="0"/>
              <a:t>Wartime and Depression Years</a:t>
            </a:r>
            <a:endParaRPr lang="en-US" dirty="0"/>
          </a:p>
        </p:txBody>
      </p:sp>
      <p:sp>
        <p:nvSpPr>
          <p:cNvPr id="3" name="Content Placeholder 2">
            <a:extLst>
              <a:ext uri="{FF2B5EF4-FFF2-40B4-BE49-F238E27FC236}">
                <a16:creationId xmlns:a16="http://schemas.microsoft.com/office/drawing/2014/main" xmlns="" id="{658FD105-186F-CF4A-8298-A85B79778173}"/>
              </a:ext>
            </a:extLst>
          </p:cNvPr>
          <p:cNvSpPr>
            <a:spLocks noGrp="1"/>
          </p:cNvSpPr>
          <p:nvPr>
            <p:ph idx="1"/>
          </p:nvPr>
        </p:nvSpPr>
        <p:spPr/>
        <p:txBody>
          <a:bodyPr>
            <a:normAutofit fontScale="92500" lnSpcReduction="20000"/>
          </a:bodyPr>
          <a:lstStyle/>
          <a:p>
            <a:pPr marL="0" indent="0">
              <a:buNone/>
            </a:pPr>
            <a:r>
              <a:rPr lang="en-CA" dirty="0"/>
              <a:t>1923 Chinese Immigration Act (Chinese Exclusion Act)</a:t>
            </a:r>
          </a:p>
          <a:p>
            <a:pPr marL="0" indent="0">
              <a:buNone/>
            </a:pPr>
            <a:endParaRPr lang="en-CA" dirty="0"/>
          </a:p>
          <a:p>
            <a:pPr marL="0" indent="0">
              <a:buNone/>
            </a:pPr>
            <a:r>
              <a:rPr lang="en-CA" dirty="0"/>
              <a:t>1930 Order in Council prohibits “any immigrant of any Asiatic race”</a:t>
            </a:r>
          </a:p>
          <a:p>
            <a:pPr marL="0" indent="0">
              <a:buNone/>
            </a:pPr>
            <a:endParaRPr lang="en-CA" dirty="0"/>
          </a:p>
          <a:p>
            <a:pPr marL="0" indent="0">
              <a:buNone/>
            </a:pPr>
            <a:r>
              <a:rPr lang="en-CA" dirty="0"/>
              <a:t>1939 SS St. Louis</a:t>
            </a:r>
          </a:p>
          <a:p>
            <a:pPr marL="0" indent="0">
              <a:buNone/>
            </a:pPr>
            <a:r>
              <a:rPr lang="en-CA" dirty="0"/>
              <a:t>	-937 Jewish Refugees from Nazi Germany, turned away by Cuba, 	US and Canada</a:t>
            </a:r>
            <a:endParaRPr lang="en-CA" sz="3200" dirty="0"/>
          </a:p>
          <a:p>
            <a:pPr marL="0" indent="0">
              <a:buNone/>
            </a:pPr>
            <a:endParaRPr lang="en-CA" dirty="0"/>
          </a:p>
          <a:p>
            <a:pPr marL="0" indent="0">
              <a:buNone/>
            </a:pPr>
            <a:r>
              <a:rPr lang="en-CA" dirty="0"/>
              <a:t>1941-1949 Internment of Japanese Canadians</a:t>
            </a:r>
          </a:p>
          <a:p>
            <a:pPr marL="0" indent="0">
              <a:buNone/>
            </a:pPr>
            <a:r>
              <a:rPr lang="en-CA" dirty="0"/>
              <a:t>	-21,000 Japanese Canadians (14,000 born in Canada) sent to 	internment camps</a:t>
            </a:r>
            <a:endParaRPr lang="en-CA" sz="2800" dirty="0"/>
          </a:p>
          <a:p>
            <a:pPr lvl="1"/>
            <a:endParaRPr lang="en-CA" sz="2800" dirty="0"/>
          </a:p>
        </p:txBody>
      </p:sp>
    </p:spTree>
    <p:extLst>
      <p:ext uri="{BB962C8B-B14F-4D97-AF65-F5344CB8AC3E}">
        <p14:creationId xmlns:p14="http://schemas.microsoft.com/office/powerpoint/2010/main" val="911975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781756-072E-734C-8D5F-D1BEF50848D2}"/>
              </a:ext>
            </a:extLst>
          </p:cNvPr>
          <p:cNvSpPr>
            <a:spLocks noGrp="1"/>
          </p:cNvSpPr>
          <p:nvPr>
            <p:ph type="title"/>
          </p:nvPr>
        </p:nvSpPr>
        <p:spPr/>
        <p:txBody>
          <a:bodyPr/>
          <a:lstStyle/>
          <a:p>
            <a:pPr algn="ctr"/>
            <a:r>
              <a:rPr lang="en-CA" dirty="0"/>
              <a:t>Post War Boom in European Immigration</a:t>
            </a:r>
            <a:endParaRPr lang="en-US" dirty="0"/>
          </a:p>
        </p:txBody>
      </p:sp>
      <p:sp>
        <p:nvSpPr>
          <p:cNvPr id="3" name="Content Placeholder 2">
            <a:extLst>
              <a:ext uri="{FF2B5EF4-FFF2-40B4-BE49-F238E27FC236}">
                <a16:creationId xmlns:a16="http://schemas.microsoft.com/office/drawing/2014/main" xmlns="" id="{7D9BB201-BF40-9248-A4CF-28EC9D38D5FA}"/>
              </a:ext>
            </a:extLst>
          </p:cNvPr>
          <p:cNvSpPr>
            <a:spLocks noGrp="1"/>
          </p:cNvSpPr>
          <p:nvPr>
            <p:ph idx="1"/>
          </p:nvPr>
        </p:nvSpPr>
        <p:spPr/>
        <p:txBody>
          <a:bodyPr/>
          <a:lstStyle/>
          <a:p>
            <a:r>
              <a:rPr lang="en-CA" dirty="0"/>
              <a:t>Displaced persons- 186,154 come between 1947-1952</a:t>
            </a:r>
          </a:p>
          <a:p>
            <a:pPr marL="0" indent="0">
              <a:buNone/>
            </a:pPr>
            <a:endParaRPr lang="en-US" dirty="0"/>
          </a:p>
        </p:txBody>
      </p:sp>
      <p:pic>
        <p:nvPicPr>
          <p:cNvPr id="5" name="Picture 4">
            <a:extLst>
              <a:ext uri="{FF2B5EF4-FFF2-40B4-BE49-F238E27FC236}">
                <a16:creationId xmlns:a16="http://schemas.microsoft.com/office/drawing/2014/main" xmlns="" id="{FE3AFF38-704A-B840-9D97-5260CFF029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4624" y="2525713"/>
            <a:ext cx="5915025" cy="3078082"/>
          </a:xfrm>
          <a:prstGeom prst="rect">
            <a:avLst/>
          </a:prstGeom>
        </p:spPr>
      </p:pic>
      <p:sp>
        <p:nvSpPr>
          <p:cNvPr id="6" name="TextBox 5">
            <a:extLst>
              <a:ext uri="{FF2B5EF4-FFF2-40B4-BE49-F238E27FC236}">
                <a16:creationId xmlns:a16="http://schemas.microsoft.com/office/drawing/2014/main" xmlns="" id="{B8CDC6F9-9CEC-A045-9F27-CAEC7A621BFB}"/>
              </a:ext>
            </a:extLst>
          </p:cNvPr>
          <p:cNvSpPr txBox="1"/>
          <p:nvPr/>
        </p:nvSpPr>
        <p:spPr>
          <a:xfrm>
            <a:off x="1314450" y="6438819"/>
            <a:ext cx="10701338" cy="276999"/>
          </a:xfrm>
          <a:prstGeom prst="rect">
            <a:avLst/>
          </a:prstGeom>
          <a:noFill/>
        </p:spPr>
        <p:txBody>
          <a:bodyPr wrap="square" rtlCol="0">
            <a:spAutoFit/>
          </a:bodyPr>
          <a:lstStyle/>
          <a:p>
            <a:r>
              <a:rPr lang="en-CA" sz="1200" dirty="0"/>
              <a:t>Source: </a:t>
            </a:r>
            <a:r>
              <a:rPr lang="en-CA" sz="1200" dirty="0" err="1"/>
              <a:t>Iacovetta</a:t>
            </a:r>
            <a:r>
              <a:rPr lang="en-CA" sz="1200" dirty="0"/>
              <a:t>, Franca. </a:t>
            </a:r>
            <a:r>
              <a:rPr lang="en-CA" sz="1200" i="1" dirty="0"/>
              <a:t>Gatekeepers: Reshaping Immigrant Lives in Cold War Canada </a:t>
            </a:r>
            <a:r>
              <a:rPr lang="en-CA" sz="1200" dirty="0"/>
              <a:t>(Toronto: Between the Lines Press, 2006)</a:t>
            </a:r>
            <a:endParaRPr lang="en-US" sz="1200" i="1" dirty="0"/>
          </a:p>
        </p:txBody>
      </p:sp>
    </p:spTree>
    <p:extLst>
      <p:ext uri="{BB962C8B-B14F-4D97-AF65-F5344CB8AC3E}">
        <p14:creationId xmlns:p14="http://schemas.microsoft.com/office/powerpoint/2010/main" val="10102710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60FFEBC-F520-7849-8B84-50244BC6DCBE}"/>
              </a:ext>
            </a:extLst>
          </p:cNvPr>
          <p:cNvSpPr>
            <a:spLocks noGrp="1"/>
          </p:cNvSpPr>
          <p:nvPr>
            <p:ph type="title"/>
          </p:nvPr>
        </p:nvSpPr>
        <p:spPr/>
        <p:txBody>
          <a:bodyPr/>
          <a:lstStyle/>
          <a:p>
            <a:pPr algn="ctr"/>
            <a:r>
              <a:rPr lang="en-CA" dirty="0"/>
              <a:t>End of Explicit Exclusions</a:t>
            </a:r>
            <a:endParaRPr lang="en-US" dirty="0"/>
          </a:p>
        </p:txBody>
      </p:sp>
      <p:pic>
        <p:nvPicPr>
          <p:cNvPr id="5" name="Content Placeholder 4">
            <a:extLst>
              <a:ext uri="{FF2B5EF4-FFF2-40B4-BE49-F238E27FC236}">
                <a16:creationId xmlns:a16="http://schemas.microsoft.com/office/drawing/2014/main" xmlns="" id="{413A8191-5131-A84A-A060-E9143C1B7B8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3912" y="2547938"/>
            <a:ext cx="3810000" cy="2133600"/>
          </a:xfrm>
        </p:spPr>
      </p:pic>
      <p:sp>
        <p:nvSpPr>
          <p:cNvPr id="8" name="TextBox 7">
            <a:extLst>
              <a:ext uri="{FF2B5EF4-FFF2-40B4-BE49-F238E27FC236}">
                <a16:creationId xmlns:a16="http://schemas.microsoft.com/office/drawing/2014/main" xmlns="" id="{08EB0AD4-CA08-2243-8F83-39A0603E960E}"/>
              </a:ext>
            </a:extLst>
          </p:cNvPr>
          <p:cNvSpPr txBox="1"/>
          <p:nvPr/>
        </p:nvSpPr>
        <p:spPr>
          <a:xfrm>
            <a:off x="4786314" y="1690688"/>
            <a:ext cx="6772274" cy="4801314"/>
          </a:xfrm>
          <a:prstGeom prst="rect">
            <a:avLst/>
          </a:prstGeom>
          <a:noFill/>
        </p:spPr>
        <p:txBody>
          <a:bodyPr wrap="square" rtlCol="0">
            <a:spAutoFit/>
          </a:bodyPr>
          <a:lstStyle/>
          <a:p>
            <a:r>
              <a:rPr lang="en-CA" dirty="0"/>
              <a:t>-Changing international ideas of race after horrors of Nazi concentration camps</a:t>
            </a:r>
          </a:p>
          <a:p>
            <a:endParaRPr lang="en-CA" dirty="0"/>
          </a:p>
          <a:p>
            <a:r>
              <a:rPr lang="en-CA" dirty="0"/>
              <a:t>-Sikh community wins right to vote in federal and provincial election 1947</a:t>
            </a:r>
          </a:p>
          <a:p>
            <a:endParaRPr lang="en-CA" dirty="0"/>
          </a:p>
          <a:p>
            <a:r>
              <a:rPr lang="en-CA" dirty="0"/>
              <a:t>-Pressures Government, small Immigration quotas set 1951 for India, Pakistan, Sri Lanka</a:t>
            </a:r>
          </a:p>
          <a:p>
            <a:endParaRPr lang="en-CA" dirty="0"/>
          </a:p>
          <a:p>
            <a:r>
              <a:rPr lang="en-CA" dirty="0"/>
              <a:t>-Chinese community successfully pressures government to repeal Chinese Exclusion Act 1947</a:t>
            </a:r>
          </a:p>
          <a:p>
            <a:endParaRPr lang="en-CA" dirty="0"/>
          </a:p>
          <a:p>
            <a:r>
              <a:rPr lang="en-CA" dirty="0"/>
              <a:t>-Cold War concerns of blocking Communist sympathizers structure Immigration policy</a:t>
            </a:r>
          </a:p>
          <a:p>
            <a:endParaRPr lang="en-CA" dirty="0"/>
          </a:p>
          <a:p>
            <a:endParaRPr lang="en-CA" dirty="0"/>
          </a:p>
          <a:p>
            <a:endParaRPr lang="en-CA" dirty="0"/>
          </a:p>
        </p:txBody>
      </p:sp>
    </p:spTree>
    <p:extLst>
      <p:ext uri="{BB962C8B-B14F-4D97-AF65-F5344CB8AC3E}">
        <p14:creationId xmlns:p14="http://schemas.microsoft.com/office/powerpoint/2010/main" val="163662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4CF2E6-4551-8448-B77A-40F6272CA9E1}"/>
              </a:ext>
            </a:extLst>
          </p:cNvPr>
          <p:cNvSpPr>
            <a:spLocks noGrp="1"/>
          </p:cNvSpPr>
          <p:nvPr>
            <p:ph type="title"/>
          </p:nvPr>
        </p:nvSpPr>
        <p:spPr/>
        <p:txBody>
          <a:bodyPr/>
          <a:lstStyle/>
          <a:p>
            <a:pPr algn="ctr"/>
            <a:r>
              <a:rPr lang="en-CA" dirty="0"/>
              <a:t>Who has been able to set down roots in Canada?</a:t>
            </a:r>
            <a:endParaRPr lang="en-US" dirty="0"/>
          </a:p>
        </p:txBody>
      </p:sp>
      <p:sp>
        <p:nvSpPr>
          <p:cNvPr id="3" name="Content Placeholder 2">
            <a:extLst>
              <a:ext uri="{FF2B5EF4-FFF2-40B4-BE49-F238E27FC236}">
                <a16:creationId xmlns:a16="http://schemas.microsoft.com/office/drawing/2014/main" xmlns="" id="{2FB5999E-C35F-7845-9A21-8D9466662B5D}"/>
              </a:ext>
            </a:extLst>
          </p:cNvPr>
          <p:cNvSpPr>
            <a:spLocks noGrp="1"/>
          </p:cNvSpPr>
          <p:nvPr>
            <p:ph idx="1"/>
          </p:nvPr>
        </p:nvSpPr>
        <p:spPr/>
        <p:txBody>
          <a:bodyPr/>
          <a:lstStyle/>
          <a:p>
            <a:endParaRPr lang="en-CA" dirty="0"/>
          </a:p>
          <a:p>
            <a:r>
              <a:rPr lang="en-CA" dirty="0"/>
              <a:t>Some of the specific Government policies that have shaped the demographics that we see in Canada today</a:t>
            </a:r>
          </a:p>
          <a:p>
            <a:endParaRPr lang="en-CA" dirty="0"/>
          </a:p>
          <a:p>
            <a:r>
              <a:rPr lang="en-CA" dirty="0"/>
              <a:t>Gender as an important category in Canadian migration history and family history</a:t>
            </a:r>
          </a:p>
          <a:p>
            <a:endParaRPr lang="en-CA" dirty="0"/>
          </a:p>
          <a:p>
            <a:r>
              <a:rPr lang="en-CA" dirty="0"/>
              <a:t>Resistance from groups of migrants affected by these policies</a:t>
            </a:r>
            <a:endParaRPr lang="en-US" dirty="0"/>
          </a:p>
        </p:txBody>
      </p:sp>
    </p:spTree>
    <p:extLst>
      <p:ext uri="{BB962C8B-B14F-4D97-AF65-F5344CB8AC3E}">
        <p14:creationId xmlns:p14="http://schemas.microsoft.com/office/powerpoint/2010/main" val="1317896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A97566-9E60-0F49-8C7F-59A06E47C670}"/>
              </a:ext>
            </a:extLst>
          </p:cNvPr>
          <p:cNvSpPr>
            <a:spLocks noGrp="1"/>
          </p:cNvSpPr>
          <p:nvPr>
            <p:ph type="title"/>
          </p:nvPr>
        </p:nvSpPr>
        <p:spPr/>
        <p:txBody>
          <a:bodyPr/>
          <a:lstStyle/>
          <a:p>
            <a:r>
              <a:rPr lang="en-CA" dirty="0"/>
              <a:t>Bi and Bi commission and Multiculturalism</a:t>
            </a:r>
            <a:endParaRPr lang="en-US" dirty="0"/>
          </a:p>
        </p:txBody>
      </p:sp>
      <p:sp>
        <p:nvSpPr>
          <p:cNvPr id="3" name="Content Placeholder 2">
            <a:extLst>
              <a:ext uri="{FF2B5EF4-FFF2-40B4-BE49-F238E27FC236}">
                <a16:creationId xmlns:a16="http://schemas.microsoft.com/office/drawing/2014/main" xmlns="" id="{4095D6AE-FEF4-1E47-A96D-7381AB9E641D}"/>
              </a:ext>
            </a:extLst>
          </p:cNvPr>
          <p:cNvSpPr>
            <a:spLocks noGrp="1"/>
          </p:cNvSpPr>
          <p:nvPr>
            <p:ph idx="1"/>
          </p:nvPr>
        </p:nvSpPr>
        <p:spPr>
          <a:xfrm>
            <a:off x="838200" y="1825625"/>
            <a:ext cx="10388600" cy="1660836"/>
          </a:xfrm>
        </p:spPr>
        <p:txBody>
          <a:bodyPr>
            <a:normAutofit/>
          </a:bodyPr>
          <a:lstStyle/>
          <a:p>
            <a:r>
              <a:rPr lang="en-CA" dirty="0"/>
              <a:t>1963 Commission on Bilingualism and </a:t>
            </a:r>
            <a:r>
              <a:rPr lang="en-CA" dirty="0" err="1"/>
              <a:t>Biculturism</a:t>
            </a:r>
            <a:endParaRPr lang="en-CA" dirty="0"/>
          </a:p>
          <a:p>
            <a:r>
              <a:rPr lang="en-CA" dirty="0"/>
              <a:t>Also tasked with investigating role of other cultures in Canada</a:t>
            </a:r>
          </a:p>
          <a:p>
            <a:r>
              <a:rPr lang="en-CA" dirty="0"/>
              <a:t>Recommends adopting policy of Multiculturalism</a:t>
            </a:r>
          </a:p>
          <a:p>
            <a:endParaRPr lang="en-CA" dirty="0"/>
          </a:p>
        </p:txBody>
      </p:sp>
      <p:pic>
        <p:nvPicPr>
          <p:cNvPr id="5" name="Picture 4">
            <a:extLst>
              <a:ext uri="{FF2B5EF4-FFF2-40B4-BE49-F238E27FC236}">
                <a16:creationId xmlns:a16="http://schemas.microsoft.com/office/drawing/2014/main" xmlns="" id="{480BC04A-F877-7F42-82F2-E0403E588C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5065" y="3486461"/>
            <a:ext cx="5391602" cy="3019297"/>
          </a:xfrm>
          <a:prstGeom prst="rect">
            <a:avLst/>
          </a:prstGeom>
        </p:spPr>
      </p:pic>
      <p:sp>
        <p:nvSpPr>
          <p:cNvPr id="7" name="TextBox 6">
            <a:extLst>
              <a:ext uri="{FF2B5EF4-FFF2-40B4-BE49-F238E27FC236}">
                <a16:creationId xmlns:a16="http://schemas.microsoft.com/office/drawing/2014/main" xmlns="" id="{24E075CA-A615-C743-82FA-A9E4A979DDCA}"/>
              </a:ext>
            </a:extLst>
          </p:cNvPr>
          <p:cNvSpPr txBox="1"/>
          <p:nvPr/>
        </p:nvSpPr>
        <p:spPr>
          <a:xfrm>
            <a:off x="838200" y="4047067"/>
            <a:ext cx="4241801" cy="2308324"/>
          </a:xfrm>
          <a:prstGeom prst="rect">
            <a:avLst/>
          </a:prstGeom>
          <a:noFill/>
        </p:spPr>
        <p:txBody>
          <a:bodyPr wrap="square" rtlCol="0">
            <a:spAutoFit/>
          </a:bodyPr>
          <a:lstStyle/>
          <a:p>
            <a:r>
              <a:rPr lang="en-CA" sz="2400" dirty="0"/>
              <a:t>Pierre Elliot Trudeau adopts Multiculturalism as State Policy  1971</a:t>
            </a:r>
          </a:p>
          <a:p>
            <a:endParaRPr lang="en-CA" sz="2400" dirty="0"/>
          </a:p>
          <a:p>
            <a:r>
              <a:rPr lang="en-CA" sz="2400" dirty="0"/>
              <a:t>Multiculturalism Act passed 1988</a:t>
            </a:r>
            <a:endParaRPr lang="en-US" sz="2400" dirty="0"/>
          </a:p>
        </p:txBody>
      </p:sp>
    </p:spTree>
    <p:extLst>
      <p:ext uri="{BB962C8B-B14F-4D97-AF65-F5344CB8AC3E}">
        <p14:creationId xmlns:p14="http://schemas.microsoft.com/office/powerpoint/2010/main" val="3954470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xmlns="" id="{21616B96-C293-E348-89A9-A2CF1A9229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82361" y="545242"/>
            <a:ext cx="9013199" cy="5811838"/>
          </a:xfrm>
        </p:spPr>
      </p:pic>
    </p:spTree>
    <p:extLst>
      <p:ext uri="{BB962C8B-B14F-4D97-AF65-F5344CB8AC3E}">
        <p14:creationId xmlns:p14="http://schemas.microsoft.com/office/powerpoint/2010/main" val="23035873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6ABB88D-E7AC-AF45-B625-1E8B38457C29}"/>
              </a:ext>
            </a:extLst>
          </p:cNvPr>
          <p:cNvSpPr>
            <a:spLocks noGrp="1"/>
          </p:cNvSpPr>
          <p:nvPr>
            <p:ph type="title"/>
          </p:nvPr>
        </p:nvSpPr>
        <p:spPr/>
        <p:txBody>
          <a:bodyPr/>
          <a:lstStyle/>
          <a:p>
            <a:pPr algn="ctr"/>
            <a:r>
              <a:rPr lang="en-CA" dirty="0"/>
              <a:t>Quebec Charter of Values</a:t>
            </a:r>
            <a:endParaRPr lang="en-US" dirty="0"/>
          </a:p>
        </p:txBody>
      </p:sp>
      <p:sp>
        <p:nvSpPr>
          <p:cNvPr id="3" name="Content Placeholder 2">
            <a:extLst>
              <a:ext uri="{FF2B5EF4-FFF2-40B4-BE49-F238E27FC236}">
                <a16:creationId xmlns:a16="http://schemas.microsoft.com/office/drawing/2014/main" xmlns="" id="{ECDA2B24-624E-1E40-B63E-6D476A0009C6}"/>
              </a:ext>
            </a:extLst>
          </p:cNvPr>
          <p:cNvSpPr>
            <a:spLocks noGrp="1"/>
          </p:cNvSpPr>
          <p:nvPr>
            <p:ph idx="1"/>
          </p:nvPr>
        </p:nvSpPr>
        <p:spPr/>
        <p:txBody>
          <a:bodyPr/>
          <a:lstStyle/>
          <a:p>
            <a:r>
              <a:rPr lang="en-CA" dirty="0"/>
              <a:t>2013 proposed by </a:t>
            </a:r>
            <a:r>
              <a:rPr lang="en-CA" dirty="0" err="1"/>
              <a:t>Parti</a:t>
            </a:r>
            <a:r>
              <a:rPr lang="en-CA" dirty="0"/>
              <a:t> Quebecois leader Pauline </a:t>
            </a:r>
            <a:r>
              <a:rPr lang="en-CA" dirty="0" err="1"/>
              <a:t>Marois</a:t>
            </a:r>
            <a:endParaRPr lang="en-CA" dirty="0"/>
          </a:p>
          <a:p>
            <a:r>
              <a:rPr lang="en-CA" dirty="0"/>
              <a:t>Officially a policy of “neutrality”</a:t>
            </a:r>
          </a:p>
          <a:p>
            <a:r>
              <a:rPr lang="en-CA" dirty="0"/>
              <a:t>Effectively targets visible </a:t>
            </a:r>
          </a:p>
          <a:p>
            <a:pPr marL="0" indent="0">
              <a:buNone/>
            </a:pPr>
            <a:r>
              <a:rPr lang="en-CA" dirty="0"/>
              <a:t>religious minorities</a:t>
            </a:r>
          </a:p>
          <a:p>
            <a:pPr marL="0" indent="0">
              <a:buNone/>
            </a:pPr>
            <a:r>
              <a:rPr lang="en-CA" dirty="0"/>
              <a:t>-Defeated in 2014 election, </a:t>
            </a:r>
          </a:p>
          <a:p>
            <a:pPr marL="0" indent="0">
              <a:buNone/>
            </a:pPr>
            <a:r>
              <a:rPr lang="en-CA" dirty="0"/>
              <a:t>ongoing tensions in Quebec </a:t>
            </a:r>
            <a:endParaRPr lang="en-US" dirty="0"/>
          </a:p>
        </p:txBody>
      </p:sp>
      <p:pic>
        <p:nvPicPr>
          <p:cNvPr id="5" name="Picture 4">
            <a:extLst>
              <a:ext uri="{FF2B5EF4-FFF2-40B4-BE49-F238E27FC236}">
                <a16:creationId xmlns:a16="http://schemas.microsoft.com/office/drawing/2014/main" xmlns="" id="{970557B1-3E57-114B-A91C-601DC45715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4799" y="2928258"/>
            <a:ext cx="5571067" cy="3581400"/>
          </a:xfrm>
          <a:prstGeom prst="rect">
            <a:avLst/>
          </a:prstGeom>
        </p:spPr>
      </p:pic>
    </p:spTree>
    <p:extLst>
      <p:ext uri="{BB962C8B-B14F-4D97-AF65-F5344CB8AC3E}">
        <p14:creationId xmlns:p14="http://schemas.microsoft.com/office/powerpoint/2010/main" val="11100686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4BD1DC-404D-754C-B350-0CB6B03656E8}"/>
              </a:ext>
            </a:extLst>
          </p:cNvPr>
          <p:cNvSpPr>
            <a:spLocks noGrp="1"/>
          </p:cNvSpPr>
          <p:nvPr>
            <p:ph type="title"/>
          </p:nvPr>
        </p:nvSpPr>
        <p:spPr/>
        <p:txBody>
          <a:bodyPr/>
          <a:lstStyle/>
          <a:p>
            <a:pPr algn="ctr"/>
            <a:r>
              <a:rPr lang="en-CA" dirty="0"/>
              <a:t>How did such a big shift occur?</a:t>
            </a:r>
            <a:endParaRPr lang="en-US" dirty="0"/>
          </a:p>
        </p:txBody>
      </p:sp>
      <p:sp>
        <p:nvSpPr>
          <p:cNvPr id="3" name="Content Placeholder 2">
            <a:extLst>
              <a:ext uri="{FF2B5EF4-FFF2-40B4-BE49-F238E27FC236}">
                <a16:creationId xmlns:a16="http://schemas.microsoft.com/office/drawing/2014/main" xmlns="" id="{DA3F239B-E9D2-1043-B275-1FB85A43AC7D}"/>
              </a:ext>
            </a:extLst>
          </p:cNvPr>
          <p:cNvSpPr>
            <a:spLocks noGrp="1"/>
          </p:cNvSpPr>
          <p:nvPr>
            <p:ph idx="1"/>
          </p:nvPr>
        </p:nvSpPr>
        <p:spPr/>
        <p:txBody>
          <a:bodyPr/>
          <a:lstStyle/>
          <a:p>
            <a:pPr marL="0" indent="0">
              <a:buNone/>
            </a:pPr>
            <a:r>
              <a:rPr lang="en-CA" dirty="0"/>
              <a:t>-Third World Decolonization movements</a:t>
            </a:r>
          </a:p>
          <a:p>
            <a:pPr marL="0" indent="0">
              <a:buNone/>
            </a:pPr>
            <a:r>
              <a:rPr lang="en-CA" dirty="0"/>
              <a:t>-Civil Rights Movement in the United States</a:t>
            </a:r>
          </a:p>
          <a:p>
            <a:pPr marL="0" indent="0">
              <a:buNone/>
            </a:pPr>
            <a:r>
              <a:rPr lang="en-CA" dirty="0"/>
              <a:t>-1951 Refugee Convention (Geneva Convention)</a:t>
            </a:r>
          </a:p>
          <a:p>
            <a:pPr marL="0" indent="0">
              <a:buNone/>
            </a:pPr>
            <a:endParaRPr lang="en-CA" dirty="0"/>
          </a:p>
          <a:p>
            <a:pPr marL="0" indent="0">
              <a:buNone/>
            </a:pPr>
            <a:r>
              <a:rPr lang="en-CA" dirty="0"/>
              <a:t>-International movement to recognize Human Rights</a:t>
            </a:r>
          </a:p>
          <a:p>
            <a:pPr marL="0" indent="0">
              <a:buNone/>
            </a:pPr>
            <a:r>
              <a:rPr lang="en-CA" dirty="0"/>
              <a:t>-In Ontario, black organizing instrumental in establishing Ontario Human Rights Commission 1961</a:t>
            </a:r>
          </a:p>
          <a:p>
            <a:pPr marL="0" indent="0">
              <a:buNone/>
            </a:pPr>
            <a:r>
              <a:rPr lang="en-CA" dirty="0"/>
              <a:t>-By 1960 all provinces have anti-discrimination laws for housing and labour					</a:t>
            </a:r>
            <a:endParaRPr lang="en-US" dirty="0"/>
          </a:p>
        </p:txBody>
      </p:sp>
    </p:spTree>
    <p:extLst>
      <p:ext uri="{BB962C8B-B14F-4D97-AF65-F5344CB8AC3E}">
        <p14:creationId xmlns:p14="http://schemas.microsoft.com/office/powerpoint/2010/main" val="35977960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FF0194-1E1C-F540-A0E5-94F66E0172C9}"/>
              </a:ext>
            </a:extLst>
          </p:cNvPr>
          <p:cNvSpPr>
            <a:spLocks noGrp="1"/>
          </p:cNvSpPr>
          <p:nvPr>
            <p:ph type="title"/>
          </p:nvPr>
        </p:nvSpPr>
        <p:spPr/>
        <p:txBody>
          <a:bodyPr/>
          <a:lstStyle/>
          <a:p>
            <a:r>
              <a:rPr lang="en-CA" dirty="0"/>
              <a:t>Changes to Canadian Immigration Act</a:t>
            </a:r>
            <a:endParaRPr lang="en-US" dirty="0"/>
          </a:p>
        </p:txBody>
      </p:sp>
      <p:sp>
        <p:nvSpPr>
          <p:cNvPr id="3" name="Content Placeholder 2">
            <a:extLst>
              <a:ext uri="{FF2B5EF4-FFF2-40B4-BE49-F238E27FC236}">
                <a16:creationId xmlns:a16="http://schemas.microsoft.com/office/drawing/2014/main" xmlns="" id="{EBFFE0C4-61B2-BA4F-B273-FB2DA080761F}"/>
              </a:ext>
            </a:extLst>
          </p:cNvPr>
          <p:cNvSpPr>
            <a:spLocks noGrp="1"/>
          </p:cNvSpPr>
          <p:nvPr>
            <p:ph idx="1"/>
          </p:nvPr>
        </p:nvSpPr>
        <p:spPr/>
        <p:txBody>
          <a:bodyPr>
            <a:normAutofit fontScale="85000" lnSpcReduction="20000"/>
          </a:bodyPr>
          <a:lstStyle/>
          <a:p>
            <a:pPr marL="0" indent="0">
              <a:buNone/>
            </a:pPr>
            <a:r>
              <a:rPr lang="en-CA" dirty="0"/>
              <a:t>1962</a:t>
            </a:r>
          </a:p>
          <a:p>
            <a:pPr marL="0" indent="0">
              <a:buNone/>
            </a:pPr>
            <a:r>
              <a:rPr lang="en-CA" dirty="0"/>
              <a:t>Immigration Act no longer contains references to race, ethnicity or geographical origin</a:t>
            </a:r>
          </a:p>
          <a:p>
            <a:pPr marL="0" indent="0">
              <a:buNone/>
            </a:pPr>
            <a:r>
              <a:rPr lang="en-CA" dirty="0"/>
              <a:t> </a:t>
            </a:r>
          </a:p>
          <a:p>
            <a:pPr marL="0" indent="0">
              <a:buNone/>
            </a:pPr>
            <a:r>
              <a:rPr lang="en-CA" dirty="0"/>
              <a:t>1967</a:t>
            </a:r>
          </a:p>
          <a:p>
            <a:pPr marL="0" indent="0">
              <a:buNone/>
            </a:pPr>
            <a:r>
              <a:rPr lang="en-CA" dirty="0"/>
              <a:t>Points-based system is adopted</a:t>
            </a:r>
          </a:p>
          <a:p>
            <a:pPr marL="0" indent="0">
              <a:buNone/>
            </a:pPr>
            <a:r>
              <a:rPr lang="en-CA" dirty="0"/>
              <a:t>	-education level</a:t>
            </a:r>
          </a:p>
          <a:p>
            <a:pPr marL="0" indent="0">
              <a:buNone/>
            </a:pPr>
            <a:r>
              <a:rPr lang="en-CA" dirty="0"/>
              <a:t>	-age</a:t>
            </a:r>
          </a:p>
          <a:p>
            <a:pPr marL="0" indent="0">
              <a:buNone/>
            </a:pPr>
            <a:r>
              <a:rPr lang="en-CA" dirty="0"/>
              <a:t>	-language proficiency</a:t>
            </a:r>
          </a:p>
          <a:p>
            <a:r>
              <a:rPr lang="en-CA" dirty="0"/>
              <a:t>Shift towards colour blind language- definite move towards encouraging professional classes to immigrate</a:t>
            </a:r>
          </a:p>
          <a:p>
            <a:r>
              <a:rPr lang="en-CA" dirty="0"/>
              <a:t>Still more immigration offices in European countries</a:t>
            </a:r>
            <a:endParaRPr lang="en-US" dirty="0"/>
          </a:p>
        </p:txBody>
      </p:sp>
    </p:spTree>
    <p:extLst>
      <p:ext uri="{BB962C8B-B14F-4D97-AF65-F5344CB8AC3E}">
        <p14:creationId xmlns:p14="http://schemas.microsoft.com/office/powerpoint/2010/main" val="822379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2399AF7-53EE-F34E-92C7-5477D5F81405}"/>
              </a:ext>
            </a:extLst>
          </p:cNvPr>
          <p:cNvSpPr>
            <a:spLocks noGrp="1"/>
          </p:cNvSpPr>
          <p:nvPr>
            <p:ph type="title"/>
          </p:nvPr>
        </p:nvSpPr>
        <p:spPr/>
        <p:txBody>
          <a:bodyPr/>
          <a:lstStyle/>
          <a:p>
            <a:pPr algn="ctr"/>
            <a:r>
              <a:rPr lang="en-CA" dirty="0"/>
              <a:t>Split in Immigration Pathways</a:t>
            </a:r>
            <a:endParaRPr lang="en-US" dirty="0"/>
          </a:p>
        </p:txBody>
      </p:sp>
      <p:sp>
        <p:nvSpPr>
          <p:cNvPr id="3" name="Content Placeholder 2">
            <a:extLst>
              <a:ext uri="{FF2B5EF4-FFF2-40B4-BE49-F238E27FC236}">
                <a16:creationId xmlns:a16="http://schemas.microsoft.com/office/drawing/2014/main" xmlns="" id="{7F6A4D60-B4BF-E947-934F-EF16E46962E9}"/>
              </a:ext>
            </a:extLst>
          </p:cNvPr>
          <p:cNvSpPr>
            <a:spLocks noGrp="1"/>
          </p:cNvSpPr>
          <p:nvPr>
            <p:ph idx="1"/>
          </p:nvPr>
        </p:nvSpPr>
        <p:spPr>
          <a:xfrm>
            <a:off x="838200" y="1825625"/>
            <a:ext cx="10515600" cy="4351338"/>
          </a:xfrm>
        </p:spPr>
        <p:txBody>
          <a:bodyPr/>
          <a:lstStyle/>
          <a:p>
            <a:r>
              <a:rPr lang="en-CA" dirty="0"/>
              <a:t>Points-based system for professional classes</a:t>
            </a:r>
          </a:p>
          <a:p>
            <a:endParaRPr lang="en-CA" dirty="0"/>
          </a:p>
          <a:p>
            <a:r>
              <a:rPr lang="en-CA" dirty="0"/>
              <a:t>Temporary workers:</a:t>
            </a:r>
          </a:p>
          <a:p>
            <a:pPr marL="0" indent="0">
              <a:buNone/>
            </a:pPr>
            <a:r>
              <a:rPr lang="en-CA" dirty="0"/>
              <a:t>Caribbean Domestic Scheme 1955</a:t>
            </a:r>
          </a:p>
          <a:p>
            <a:pPr marL="0" indent="0">
              <a:buNone/>
            </a:pPr>
            <a:r>
              <a:rPr lang="en-CA" dirty="0"/>
              <a:t>Case of “Seven Jamaican Mothers” 1975</a:t>
            </a:r>
          </a:p>
          <a:p>
            <a:pPr marL="0" indent="0">
              <a:buNone/>
            </a:pPr>
            <a:r>
              <a:rPr lang="en-CA" dirty="0"/>
              <a:t>Foreign Domestics Program 1981</a:t>
            </a:r>
          </a:p>
          <a:p>
            <a:pPr marL="0" indent="0">
              <a:buNone/>
            </a:pPr>
            <a:r>
              <a:rPr lang="en-CA" dirty="0"/>
              <a:t>Live-in-Caregiver Program</a:t>
            </a:r>
          </a:p>
        </p:txBody>
      </p:sp>
    </p:spTree>
    <p:extLst>
      <p:ext uri="{BB962C8B-B14F-4D97-AF65-F5344CB8AC3E}">
        <p14:creationId xmlns:p14="http://schemas.microsoft.com/office/powerpoint/2010/main" val="22565823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98E0B0-2C0C-194B-9D69-269CDC42D1EE}"/>
              </a:ext>
            </a:extLst>
          </p:cNvPr>
          <p:cNvSpPr>
            <a:spLocks noGrp="1"/>
          </p:cNvSpPr>
          <p:nvPr>
            <p:ph type="title"/>
          </p:nvPr>
        </p:nvSpPr>
        <p:spPr/>
        <p:txBody>
          <a:bodyPr/>
          <a:lstStyle/>
          <a:p>
            <a:pPr algn="ctr"/>
            <a:r>
              <a:rPr lang="en-CA" dirty="0"/>
              <a:t>Temporary Agricultural Workers Programs</a:t>
            </a:r>
            <a:endParaRPr lang="en-US" dirty="0"/>
          </a:p>
        </p:txBody>
      </p:sp>
      <p:sp>
        <p:nvSpPr>
          <p:cNvPr id="3" name="Content Placeholder 2">
            <a:extLst>
              <a:ext uri="{FF2B5EF4-FFF2-40B4-BE49-F238E27FC236}">
                <a16:creationId xmlns:a16="http://schemas.microsoft.com/office/drawing/2014/main" xmlns="" id="{C97BEF58-B015-7647-800D-3879DD334904}"/>
              </a:ext>
            </a:extLst>
          </p:cNvPr>
          <p:cNvSpPr>
            <a:spLocks noGrp="1"/>
          </p:cNvSpPr>
          <p:nvPr>
            <p:ph idx="1"/>
          </p:nvPr>
        </p:nvSpPr>
        <p:spPr/>
        <p:txBody>
          <a:bodyPr/>
          <a:lstStyle/>
          <a:p>
            <a:r>
              <a:rPr lang="en-CA" dirty="0"/>
              <a:t>1966 –Caribbean Seasonal Agricultural Workers Programs</a:t>
            </a:r>
          </a:p>
          <a:p>
            <a:pPr lvl="1"/>
            <a:r>
              <a:rPr lang="en-CA" dirty="0"/>
              <a:t>NO path to citizenship</a:t>
            </a:r>
          </a:p>
          <a:p>
            <a:pPr lvl="1"/>
            <a:endParaRPr lang="en-CA" dirty="0"/>
          </a:p>
          <a:p>
            <a:r>
              <a:rPr lang="en-CA" dirty="0"/>
              <a:t>1973 – Non-Immigrant Employment Authorization Program</a:t>
            </a:r>
          </a:p>
          <a:p>
            <a:endParaRPr lang="en-CA" dirty="0"/>
          </a:p>
          <a:p>
            <a:pPr marL="0" indent="0">
              <a:buNone/>
            </a:pPr>
            <a:r>
              <a:rPr lang="en-CA" dirty="0"/>
              <a:t>Evolves into contemporary system</a:t>
            </a:r>
          </a:p>
          <a:p>
            <a:pPr marL="0" indent="0">
              <a:buNone/>
            </a:pPr>
            <a:r>
              <a:rPr lang="en-CA" dirty="0"/>
              <a:t>-streams for Agricultural workers</a:t>
            </a:r>
          </a:p>
          <a:p>
            <a:pPr marL="0" indent="0">
              <a:buNone/>
            </a:pPr>
            <a:r>
              <a:rPr lang="en-CA" dirty="0"/>
              <a:t>-other unskilled labour positions</a:t>
            </a:r>
            <a:endParaRPr lang="en-US" dirty="0"/>
          </a:p>
        </p:txBody>
      </p:sp>
    </p:spTree>
    <p:extLst>
      <p:ext uri="{BB962C8B-B14F-4D97-AF65-F5344CB8AC3E}">
        <p14:creationId xmlns:p14="http://schemas.microsoft.com/office/powerpoint/2010/main" val="27875851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AE50699-D12C-644B-A417-2D1AE72551C4}"/>
              </a:ext>
            </a:extLst>
          </p:cNvPr>
          <p:cNvSpPr>
            <a:spLocks noGrp="1"/>
          </p:cNvSpPr>
          <p:nvPr>
            <p:ph type="title"/>
          </p:nvPr>
        </p:nvSpPr>
        <p:spPr/>
        <p:txBody>
          <a:bodyPr/>
          <a:lstStyle/>
          <a:p>
            <a:pPr algn="ctr"/>
            <a:r>
              <a:rPr lang="en-CA" dirty="0"/>
              <a:t>Contemporary Immigration Landscape</a:t>
            </a:r>
            <a:endParaRPr lang="en-US" dirty="0"/>
          </a:p>
        </p:txBody>
      </p:sp>
      <p:sp>
        <p:nvSpPr>
          <p:cNvPr id="3" name="Content Placeholder 2">
            <a:extLst>
              <a:ext uri="{FF2B5EF4-FFF2-40B4-BE49-F238E27FC236}">
                <a16:creationId xmlns:a16="http://schemas.microsoft.com/office/drawing/2014/main" xmlns="" id="{0D3C9C23-B349-6448-AC6A-93A9D1C9D29A}"/>
              </a:ext>
            </a:extLst>
          </p:cNvPr>
          <p:cNvSpPr>
            <a:spLocks noGrp="1"/>
          </p:cNvSpPr>
          <p:nvPr>
            <p:ph idx="1"/>
          </p:nvPr>
        </p:nvSpPr>
        <p:spPr>
          <a:xfrm>
            <a:off x="838200" y="1690688"/>
            <a:ext cx="10515600" cy="4351338"/>
          </a:xfrm>
        </p:spPr>
        <p:txBody>
          <a:bodyPr/>
          <a:lstStyle/>
          <a:p>
            <a:r>
              <a:rPr lang="en-CA" dirty="0"/>
              <a:t>Temporary Foreign Worker Programs</a:t>
            </a:r>
          </a:p>
          <a:p>
            <a:r>
              <a:rPr lang="en-CA" dirty="0"/>
              <a:t>Points system geared</a:t>
            </a:r>
          </a:p>
          <a:p>
            <a:pPr marL="0" indent="0">
              <a:buNone/>
            </a:pPr>
            <a:r>
              <a:rPr lang="en-CA" dirty="0"/>
              <a:t> to professional class</a:t>
            </a:r>
            <a:endParaRPr lang="en-US" dirty="0"/>
          </a:p>
        </p:txBody>
      </p:sp>
      <p:pic>
        <p:nvPicPr>
          <p:cNvPr id="5" name="Picture 4">
            <a:extLst>
              <a:ext uri="{FF2B5EF4-FFF2-40B4-BE49-F238E27FC236}">
                <a16:creationId xmlns:a16="http://schemas.microsoft.com/office/drawing/2014/main" xmlns="" id="{C15FD3E4-1F43-B74F-AF87-760DA56239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6146" y="2235199"/>
            <a:ext cx="7042453" cy="3958167"/>
          </a:xfrm>
          <a:prstGeom prst="rect">
            <a:avLst/>
          </a:prstGeom>
        </p:spPr>
      </p:pic>
      <p:pic>
        <p:nvPicPr>
          <p:cNvPr id="8" name="Picture 7">
            <a:extLst>
              <a:ext uri="{FF2B5EF4-FFF2-40B4-BE49-F238E27FC236}">
                <a16:creationId xmlns:a16="http://schemas.microsoft.com/office/drawing/2014/main" xmlns="" id="{D95F3C1D-D997-8B4C-8727-FE8DCD89FA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5999" y="3380711"/>
            <a:ext cx="4461933" cy="2992572"/>
          </a:xfrm>
          <a:prstGeom prst="rect">
            <a:avLst/>
          </a:prstGeom>
        </p:spPr>
      </p:pic>
    </p:spTree>
    <p:extLst>
      <p:ext uri="{BB962C8B-B14F-4D97-AF65-F5344CB8AC3E}">
        <p14:creationId xmlns:p14="http://schemas.microsoft.com/office/powerpoint/2010/main" val="1054091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xmlns="" id="{75D103AA-E633-EE41-B7AF-F03AFBA625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57450" y="248695"/>
            <a:ext cx="7758112" cy="6439839"/>
          </a:xfrm>
        </p:spPr>
      </p:pic>
    </p:spTree>
    <p:extLst>
      <p:ext uri="{BB962C8B-B14F-4D97-AF65-F5344CB8AC3E}">
        <p14:creationId xmlns:p14="http://schemas.microsoft.com/office/powerpoint/2010/main" val="3686471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xmlns="" id="{4D648788-C446-EC45-B1EE-53F3737D3AC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03608" y="382586"/>
            <a:ext cx="6911892" cy="6139387"/>
          </a:xfrm>
        </p:spPr>
      </p:pic>
    </p:spTree>
    <p:extLst>
      <p:ext uri="{BB962C8B-B14F-4D97-AF65-F5344CB8AC3E}">
        <p14:creationId xmlns:p14="http://schemas.microsoft.com/office/powerpoint/2010/main" val="2037046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EF2FD44-E0F0-0246-AB27-6A3E45C4D317}"/>
              </a:ext>
            </a:extLst>
          </p:cNvPr>
          <p:cNvSpPr>
            <a:spLocks noGrp="1"/>
          </p:cNvSpPr>
          <p:nvPr>
            <p:ph type="title"/>
          </p:nvPr>
        </p:nvSpPr>
        <p:spPr/>
        <p:txBody>
          <a:bodyPr>
            <a:normAutofit/>
          </a:bodyPr>
          <a:lstStyle/>
          <a:p>
            <a:pPr algn="ctr"/>
            <a:r>
              <a:rPr lang="en-CA" dirty="0"/>
              <a:t>Pre-Confederation Migration Patterns: </a:t>
            </a:r>
            <a:br>
              <a:rPr lang="en-CA" dirty="0"/>
            </a:br>
            <a:r>
              <a:rPr lang="en-CA" dirty="0"/>
              <a:t>The need for women and labourers</a:t>
            </a:r>
            <a:endParaRPr lang="en-US" dirty="0"/>
          </a:p>
        </p:txBody>
      </p:sp>
      <p:sp>
        <p:nvSpPr>
          <p:cNvPr id="3" name="Content Placeholder 2">
            <a:extLst>
              <a:ext uri="{FF2B5EF4-FFF2-40B4-BE49-F238E27FC236}">
                <a16:creationId xmlns:a16="http://schemas.microsoft.com/office/drawing/2014/main" xmlns="" id="{CB523ABC-C0AA-7A43-B115-34D60F12D34C}"/>
              </a:ext>
            </a:extLst>
          </p:cNvPr>
          <p:cNvSpPr>
            <a:spLocks noGrp="1"/>
          </p:cNvSpPr>
          <p:nvPr>
            <p:ph idx="1"/>
          </p:nvPr>
        </p:nvSpPr>
        <p:spPr/>
        <p:txBody>
          <a:bodyPr/>
          <a:lstStyle/>
          <a:p>
            <a:r>
              <a:rPr lang="en-CA" dirty="0" err="1"/>
              <a:t>Filles</a:t>
            </a:r>
            <a:r>
              <a:rPr lang="en-CA" dirty="0"/>
              <a:t> du </a:t>
            </a:r>
            <a:r>
              <a:rPr lang="en-CA" dirty="0" err="1"/>
              <a:t>Roi</a:t>
            </a:r>
            <a:r>
              <a:rPr lang="en-CA" dirty="0"/>
              <a:t> (1663-1673)</a:t>
            </a:r>
          </a:p>
          <a:p>
            <a:r>
              <a:rPr lang="en-CA" dirty="0"/>
              <a:t>Loyalist Immigration </a:t>
            </a:r>
          </a:p>
          <a:p>
            <a:r>
              <a:rPr lang="en-CA" dirty="0"/>
              <a:t>Irish Immigration</a:t>
            </a:r>
          </a:p>
          <a:p>
            <a:pPr marL="0" indent="0">
              <a:buNone/>
            </a:pPr>
            <a:r>
              <a:rPr lang="en-CA" dirty="0"/>
              <a:t>	1825-1845: 425,000 migrants from Ireland</a:t>
            </a:r>
          </a:p>
          <a:p>
            <a:pPr marL="0" indent="0">
              <a:buNone/>
            </a:pPr>
            <a:r>
              <a:rPr lang="en-CA" dirty="0"/>
              <a:t> 	1847: 100,000 Irish famine migrants</a:t>
            </a:r>
          </a:p>
          <a:p>
            <a:pPr marL="0" indent="0">
              <a:buNone/>
            </a:pPr>
            <a:r>
              <a:rPr lang="en-CA" dirty="0"/>
              <a:t>British Columbia</a:t>
            </a:r>
          </a:p>
          <a:p>
            <a:pPr marL="0" indent="0">
              <a:buNone/>
            </a:pPr>
            <a:r>
              <a:rPr lang="en-CA" dirty="0"/>
              <a:t>	Assisted Migration for White women</a:t>
            </a:r>
          </a:p>
        </p:txBody>
      </p:sp>
    </p:spTree>
    <p:extLst>
      <p:ext uri="{BB962C8B-B14F-4D97-AF65-F5344CB8AC3E}">
        <p14:creationId xmlns:p14="http://schemas.microsoft.com/office/powerpoint/2010/main" val="3943620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835A02E-452C-FF41-8E4F-DA4403A1E418}"/>
              </a:ext>
            </a:extLst>
          </p:cNvPr>
          <p:cNvSpPr>
            <a:spLocks noGrp="1"/>
          </p:cNvSpPr>
          <p:nvPr>
            <p:ph type="title"/>
          </p:nvPr>
        </p:nvSpPr>
        <p:spPr/>
        <p:txBody>
          <a:bodyPr/>
          <a:lstStyle/>
          <a:p>
            <a:pPr algn="ctr"/>
            <a:r>
              <a:rPr lang="en-CA" dirty="0"/>
              <a:t>Settlement on the Prairies</a:t>
            </a:r>
            <a:endParaRPr lang="en-US" dirty="0"/>
          </a:p>
        </p:txBody>
      </p:sp>
      <p:sp>
        <p:nvSpPr>
          <p:cNvPr id="3" name="Content Placeholder 2">
            <a:extLst>
              <a:ext uri="{FF2B5EF4-FFF2-40B4-BE49-F238E27FC236}">
                <a16:creationId xmlns:a16="http://schemas.microsoft.com/office/drawing/2014/main" xmlns="" id="{6B95D808-BC0D-6D4C-9D2E-70955709FDFF}"/>
              </a:ext>
            </a:extLst>
          </p:cNvPr>
          <p:cNvSpPr>
            <a:spLocks noGrp="1"/>
          </p:cNvSpPr>
          <p:nvPr>
            <p:ph idx="1"/>
          </p:nvPr>
        </p:nvSpPr>
        <p:spPr>
          <a:xfrm>
            <a:off x="838200" y="1690688"/>
            <a:ext cx="5105400" cy="4486275"/>
          </a:xfrm>
        </p:spPr>
        <p:txBody>
          <a:bodyPr>
            <a:normAutofit/>
          </a:bodyPr>
          <a:lstStyle/>
          <a:p>
            <a:r>
              <a:rPr lang="en-CA" dirty="0"/>
              <a:t>Dominion Lands Act 1872</a:t>
            </a:r>
          </a:p>
          <a:p>
            <a:pPr lvl="1"/>
            <a:r>
              <a:rPr lang="en-CA" dirty="0"/>
              <a:t>160 acres of land offered to settlers</a:t>
            </a:r>
          </a:p>
          <a:p>
            <a:r>
              <a:rPr lang="en-CA" dirty="0"/>
              <a:t>Massive Propaganda Campaign in British Isles for Farmers to Immigrate</a:t>
            </a:r>
          </a:p>
          <a:p>
            <a:pPr marL="0" indent="0">
              <a:buNone/>
            </a:pPr>
            <a:endParaRPr lang="en-US" dirty="0"/>
          </a:p>
        </p:txBody>
      </p:sp>
      <p:pic>
        <p:nvPicPr>
          <p:cNvPr id="5" name="Picture 4">
            <a:extLst>
              <a:ext uri="{FF2B5EF4-FFF2-40B4-BE49-F238E27FC236}">
                <a16:creationId xmlns:a16="http://schemas.microsoft.com/office/drawing/2014/main" xmlns="" id="{DDA6046B-3FF2-6045-B81E-DC17FBDD8B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3600" y="1830922"/>
            <a:ext cx="5608320" cy="4631486"/>
          </a:xfrm>
          <a:prstGeom prst="rect">
            <a:avLst/>
          </a:prstGeom>
        </p:spPr>
      </p:pic>
    </p:spTree>
    <p:extLst>
      <p:ext uri="{BB962C8B-B14F-4D97-AF65-F5344CB8AC3E}">
        <p14:creationId xmlns:p14="http://schemas.microsoft.com/office/powerpoint/2010/main" val="1106639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xmlns="" id="{EE62515D-0C08-794C-A7FE-07F2B7D0585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87416" y="365125"/>
            <a:ext cx="9217168" cy="6225516"/>
          </a:xfrm>
        </p:spPr>
      </p:pic>
    </p:spTree>
    <p:extLst>
      <p:ext uri="{BB962C8B-B14F-4D97-AF65-F5344CB8AC3E}">
        <p14:creationId xmlns:p14="http://schemas.microsoft.com/office/powerpoint/2010/main" val="36797147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xmlns="" id="{A7CD7A2A-D7A5-F047-96E1-5F376DC792F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40247" y="532308"/>
            <a:ext cx="3614372" cy="5487000"/>
          </a:xfrm>
        </p:spPr>
      </p:pic>
      <p:pic>
        <p:nvPicPr>
          <p:cNvPr id="7" name="Picture 6">
            <a:extLst>
              <a:ext uri="{FF2B5EF4-FFF2-40B4-BE49-F238E27FC236}">
                <a16:creationId xmlns:a16="http://schemas.microsoft.com/office/drawing/2014/main" xmlns="" id="{F5A2EB58-0503-CA4C-8320-9E888B45B4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10" y="300097"/>
            <a:ext cx="4040247" cy="6192838"/>
          </a:xfrm>
          <a:prstGeom prst="rect">
            <a:avLst/>
          </a:prstGeom>
        </p:spPr>
      </p:pic>
      <p:pic>
        <p:nvPicPr>
          <p:cNvPr id="9" name="Picture 8">
            <a:extLst>
              <a:ext uri="{FF2B5EF4-FFF2-40B4-BE49-F238E27FC236}">
                <a16:creationId xmlns:a16="http://schemas.microsoft.com/office/drawing/2014/main" xmlns="" id="{2BA119C3-1428-FA46-834B-C6FEBEB1EC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10494" y="532308"/>
            <a:ext cx="4019556" cy="5728416"/>
          </a:xfrm>
          <a:prstGeom prst="rect">
            <a:avLst/>
          </a:prstGeom>
        </p:spPr>
      </p:pic>
    </p:spTree>
    <p:extLst>
      <p:ext uri="{BB962C8B-B14F-4D97-AF65-F5344CB8AC3E}">
        <p14:creationId xmlns:p14="http://schemas.microsoft.com/office/powerpoint/2010/main" val="2419538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xmlns="" id="{751AB9FC-6052-8644-ACC3-186F3F7C56C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62335" y="589976"/>
            <a:ext cx="4017364" cy="5813009"/>
          </a:xfrm>
        </p:spPr>
      </p:pic>
    </p:spTree>
    <p:extLst>
      <p:ext uri="{BB962C8B-B14F-4D97-AF65-F5344CB8AC3E}">
        <p14:creationId xmlns:p14="http://schemas.microsoft.com/office/powerpoint/2010/main" val="336017903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1276</TotalTime>
  <Words>934</Words>
  <Application>Microsoft Macintosh PowerPoint</Application>
  <PresentationFormat>Custom</PresentationFormat>
  <Paragraphs>152</Paragraphs>
  <Slides>27</Slides>
  <Notes>3</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Custom Design</vt:lpstr>
      <vt:lpstr>Histories of Immigration in Canada </vt:lpstr>
      <vt:lpstr>Who has been able to set down roots in Canada?</vt:lpstr>
      <vt:lpstr>PowerPoint Presentation</vt:lpstr>
      <vt:lpstr>PowerPoint Presentation</vt:lpstr>
      <vt:lpstr>Pre-Confederation Migration Patterns:  The need for women and labourers</vt:lpstr>
      <vt:lpstr>Settlement on the Prairies</vt:lpstr>
      <vt:lpstr>PowerPoint Presentation</vt:lpstr>
      <vt:lpstr>PowerPoint Presentation</vt:lpstr>
      <vt:lpstr>PowerPoint Presentation</vt:lpstr>
      <vt:lpstr> Promotion of Hungarian, Ukrainian, and Mennonite Immigration </vt:lpstr>
      <vt:lpstr>PowerPoint Presentation</vt:lpstr>
      <vt:lpstr>Imperial Order Daughters of the Empire</vt:lpstr>
      <vt:lpstr>Era of Explicit Exclusion</vt:lpstr>
      <vt:lpstr>British Columbia Challenges to Immigration Policy</vt:lpstr>
      <vt:lpstr>Aftermath of 1907 Chinatown Riots</vt:lpstr>
      <vt:lpstr>Komagata Maru, 1914</vt:lpstr>
      <vt:lpstr>Wartime and Depression Years</vt:lpstr>
      <vt:lpstr>Post War Boom in European Immigration</vt:lpstr>
      <vt:lpstr>End of Explicit Exclusions</vt:lpstr>
      <vt:lpstr>Bi and Bi commission and Multiculturalism</vt:lpstr>
      <vt:lpstr>PowerPoint Presentation</vt:lpstr>
      <vt:lpstr>Quebec Charter of Values</vt:lpstr>
      <vt:lpstr>How did such a big shift occur?</vt:lpstr>
      <vt:lpstr>Changes to Canadian Immigration Act</vt:lpstr>
      <vt:lpstr>Split in Immigration Pathways</vt:lpstr>
      <vt:lpstr>Temporary Agricultural Workers Programs</vt:lpstr>
      <vt:lpstr>Contemporary Immigration Landscape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chandra.murdoch@gmail.com</dc:creator>
  <cp:lastModifiedBy>Buck Mulligan</cp:lastModifiedBy>
  <cp:revision>61</cp:revision>
  <dcterms:created xsi:type="dcterms:W3CDTF">2018-03-02T16:35:20Z</dcterms:created>
  <dcterms:modified xsi:type="dcterms:W3CDTF">2018-03-09T22:17:59Z</dcterms:modified>
</cp:coreProperties>
</file>

<file path=docProps/thumbnail.jpeg>
</file>